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528" r:id="rId5"/>
    <p:sldId id="1534" r:id="rId6"/>
    <p:sldId id="1560" r:id="rId7"/>
    <p:sldId id="1509" r:id="rId8"/>
    <p:sldId id="1519" r:id="rId9"/>
    <p:sldId id="1541" r:id="rId10"/>
    <p:sldId id="1552" r:id="rId11"/>
    <p:sldId id="1553" r:id="rId12"/>
    <p:sldId id="1554" r:id="rId13"/>
    <p:sldId id="1555" r:id="rId14"/>
    <p:sldId id="1543" r:id="rId15"/>
    <p:sldId id="1545" r:id="rId16"/>
    <p:sldId id="1546" r:id="rId17"/>
    <p:sldId id="1547" r:id="rId18"/>
    <p:sldId id="1548" r:id="rId19"/>
    <p:sldId id="1556" r:id="rId20"/>
    <p:sldId id="1544" r:id="rId21"/>
    <p:sldId id="1558" r:id="rId22"/>
    <p:sldId id="1557" r:id="rId23"/>
    <p:sldId id="1536" r:id="rId24"/>
    <p:sldId id="1535"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3" autoAdjust="0"/>
    <p:restoredTop sz="95565" autoAdjust="0"/>
  </p:normalViewPr>
  <p:slideViewPr>
    <p:cSldViewPr>
      <p:cViewPr varScale="1">
        <p:scale>
          <a:sx n="43" d="100"/>
          <a:sy n="43" d="100"/>
        </p:scale>
        <p:origin x="837"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10/4/2016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94147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780489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72347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829991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27695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5270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9201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7AE6A2-762B-4019-B776-DB7EC4B3C6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06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600" indent="-228600">
              <a:buFont typeface="+mj-lt"/>
              <a:buAutoNum type="arabicPeriod"/>
            </a:pPr>
            <a:r>
              <a:rPr lang="en-US" dirty="0"/>
              <a:t>[Continue</a:t>
            </a:r>
            <a:r>
              <a:rPr lang="en-US" baseline="0" dirty="0"/>
              <a:t> with previous slide]</a:t>
            </a:r>
            <a:endParaRPr lang="en-US" dirty="0"/>
          </a:p>
          <a:p>
            <a:pPr marL="228600" indent="-228600">
              <a:buFont typeface="+mj-lt"/>
              <a:buAutoNum type="arabicPeriod"/>
            </a:pPr>
            <a:r>
              <a:rPr lang="en-US" altLang="zh-CN" b="0" baseline="0" dirty="0"/>
              <a:t>T</a:t>
            </a:r>
            <a:r>
              <a:rPr lang="en-US" b="0" baseline="0" dirty="0"/>
              <a:t>o make your service successful, you are partnering with Azure. You bring the code, and Azure brings resources. [Click]</a:t>
            </a:r>
            <a:endParaRPr lang="en-US" dirty="0"/>
          </a:p>
          <a:p>
            <a:pPr marL="228600" indent="-228600">
              <a:buFont typeface="+mj-lt"/>
              <a:buAutoNum type="arabicPeriod"/>
            </a:pPr>
            <a:r>
              <a:rPr lang="en-US" dirty="0"/>
              <a:t>And you keep iterating and making improvements over time. [Click]</a:t>
            </a:r>
            <a:endParaRPr lang="en-US" baseline="0" dirty="0"/>
          </a:p>
          <a:p>
            <a:pPr marL="228600" indent="-228600">
              <a:buFont typeface="+mj-lt"/>
              <a:buAutoNum type="arabicPeriod"/>
            </a:pPr>
            <a:r>
              <a:rPr lang="en-US" baseline="0" dirty="0"/>
              <a:t>In terms of infrastructure code, you can use it to define desired states of required resources (</a:t>
            </a:r>
            <a:r>
              <a:rPr lang="en-US" b="1" baseline="0" dirty="0"/>
              <a:t>Note: current Azure Resource </a:t>
            </a:r>
            <a:r>
              <a:rPr lang="en-US" altLang="zh-CN" b="1" baseline="0" dirty="0"/>
              <a:t>Manager only support a small number of Resource Providers</a:t>
            </a:r>
            <a:r>
              <a:rPr lang="en-US" altLang="zh-CN" baseline="0" dirty="0"/>
              <a:t>). [Click]</a:t>
            </a:r>
            <a:endParaRPr lang="en-US" baseline="0" dirty="0"/>
          </a:p>
          <a:p>
            <a:pPr marL="228600" indent="-228600">
              <a:buFont typeface="+mj-lt"/>
              <a:buAutoNum type="arabicPeriod"/>
            </a:pPr>
            <a:r>
              <a:rPr lang="en-US" baseline="0" dirty="0"/>
              <a:t>You can define hosting environments, such as websites, cloud services and VMs. [Click]</a:t>
            </a:r>
          </a:p>
          <a:p>
            <a:pPr marL="228600" indent="-228600">
              <a:buFont typeface="+mj-lt"/>
              <a:buAutoNum type="arabicPeriod"/>
            </a:pPr>
            <a:r>
              <a:rPr lang="en-US" baseline="0" dirty="0"/>
              <a:t>Required services. [Click]</a:t>
            </a:r>
          </a:p>
          <a:p>
            <a:pPr marL="228600" indent="-228600">
              <a:buFont typeface="+mj-lt"/>
              <a:buAutoNum type="arabicPeriod"/>
            </a:pPr>
            <a:r>
              <a:rPr lang="en-US" baseline="0" dirty="0"/>
              <a:t>In this session we’ll focus on infrastructural components including virtual machines and virtual networks.</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901425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73783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604226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85992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1:15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797475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7"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7"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pic>
        <p:nvPicPr>
          <p:cNvPr id="5"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40339" y="295274"/>
            <a:ext cx="1724673" cy="715047"/>
          </a:xfrm>
          <a:prstGeom prst="rect">
            <a:avLst/>
          </a:prstGeom>
        </p:spPr>
      </p:pic>
    </p:spTree>
    <p:extLst>
      <p:ext uri="{BB962C8B-B14F-4D97-AF65-F5344CB8AC3E}">
        <p14:creationId xmlns:p14="http://schemas.microsoft.com/office/powerpoint/2010/main" val="38288138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4"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3"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pic>
        <p:nvPicPr>
          <p:cNvPr id="11"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pic>
        <p:nvPicPr>
          <p:cNvPr id="7"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s-es/documentation/articles/virtual-machines-windows-migration-classic-resource-manager/#configuraciones-y-caractersticas-no-admitida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hyperlink" Target="http://twitter.com/alejandrolmeida" TargetMode="External"/><Relationship Id="rId5" Type="http://schemas.openxmlformats.org/officeDocument/2006/relationships/hyperlink" Target="es.linkedin.com/alejandroalmeidagarcia"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blog/iaas-migration-classic-resource-manager"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github.com/Azure/classic-iaas-resourcemanager-migration/tree/master/migaz" TargetMode="External"/><Relationship Id="rId4" Type="http://schemas.openxmlformats.org/officeDocument/2006/relationships/hyperlink" Target="https://github.com/fullscale180/asm2ar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17" Type="http://schemas.openxmlformats.org/officeDocument/2006/relationships/image" Target="../media/image32.emf"/><Relationship Id="rId2" Type="http://schemas.openxmlformats.org/officeDocument/2006/relationships/notesSlide" Target="../notesSlides/notesSlide5.xml"/><Relationship Id="rId16" Type="http://schemas.openxmlformats.org/officeDocument/2006/relationships/image" Target="../media/image31.emf"/><Relationship Id="rId1" Type="http://schemas.openxmlformats.org/officeDocument/2006/relationships/slideLayout" Target="../slideLayouts/slideLayout24.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s-es/documentation/articles/resource-manager-supported-services/"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 </a:t>
            </a:r>
            <a:r>
              <a:rPr lang="en-US" dirty="0" err="1"/>
              <a:t>modelos</a:t>
            </a:r>
            <a:r>
              <a:rPr lang="en-US" dirty="0"/>
              <a:t> de </a:t>
            </a:r>
            <a:r>
              <a:rPr lang="en-US" dirty="0" err="1"/>
              <a:t>implementación</a:t>
            </a:r>
            <a:br>
              <a:rPr lang="en-US" dirty="0"/>
            </a:br>
            <a:r>
              <a:rPr lang="en-US" sz="4000" dirty="0" err="1">
                <a:gradFill>
                  <a:gsLst>
                    <a:gs pos="0">
                      <a:schemeClr val="tx2"/>
                    </a:gs>
                    <a:gs pos="100000">
                      <a:schemeClr val="tx2"/>
                    </a:gs>
                  </a:gsLst>
                  <a:lin ang="5400000" scaled="0"/>
                </a:gradFill>
              </a:rPr>
              <a:t>Qué</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debemos</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migrar</a:t>
            </a:r>
            <a:endParaRPr lang="en-US" sz="4000" dirty="0">
              <a:gradFill>
                <a:gsLst>
                  <a:gs pos="0">
                    <a:schemeClr val="tx2"/>
                  </a:gs>
                  <a:gs pos="100000">
                    <a:schemeClr val="tx2"/>
                  </a:gs>
                </a:gsLst>
                <a:lin ang="5400000" scaled="0"/>
              </a:gradFill>
            </a:endParaRPr>
          </a:p>
        </p:txBody>
      </p:sp>
      <p:sp>
        <p:nvSpPr>
          <p:cNvPr id="4" name="Text Placeholder 2"/>
          <p:cNvSpPr>
            <a:spLocks noGrp="1"/>
          </p:cNvSpPr>
          <p:nvPr>
            <p:ph type="body" sz="quarter" idx="10"/>
          </p:nvPr>
        </p:nvSpPr>
        <p:spPr>
          <a:xfrm>
            <a:off x="274638" y="1942799"/>
            <a:ext cx="11887200" cy="3582519"/>
          </a:xfrm>
        </p:spPr>
        <p:txBody>
          <a:bodyPr/>
          <a:lstStyle/>
          <a:p>
            <a:r>
              <a:rPr lang="en-US" dirty="0" err="1"/>
              <a:t>Máquinas</a:t>
            </a:r>
            <a:r>
              <a:rPr lang="en-US" dirty="0"/>
              <a:t> </a:t>
            </a:r>
            <a:r>
              <a:rPr lang="en-US" dirty="0" err="1"/>
              <a:t>Virtuales</a:t>
            </a:r>
            <a:r>
              <a:rPr lang="en-US" dirty="0"/>
              <a:t> </a:t>
            </a:r>
          </a:p>
          <a:p>
            <a:pPr lvl="1"/>
            <a:r>
              <a:rPr lang="en-US" dirty="0" err="1"/>
              <a:t>Conjuntos</a:t>
            </a:r>
            <a:r>
              <a:rPr lang="en-US" dirty="0"/>
              <a:t> de </a:t>
            </a:r>
            <a:r>
              <a:rPr lang="en-US" dirty="0" err="1"/>
              <a:t>disponibilidad</a:t>
            </a:r>
            <a:endParaRPr lang="en-US" dirty="0"/>
          </a:p>
          <a:p>
            <a:r>
              <a:rPr lang="en-US" dirty="0"/>
              <a:t>Cloud Services </a:t>
            </a:r>
          </a:p>
          <a:p>
            <a:pPr lvl="1"/>
            <a:r>
              <a:rPr lang="en-US" dirty="0" err="1"/>
              <a:t>Asociados</a:t>
            </a:r>
            <a:r>
              <a:rPr lang="en-US" dirty="0"/>
              <a:t> a </a:t>
            </a:r>
            <a:r>
              <a:rPr lang="en-US" dirty="0" err="1"/>
              <a:t>Maquinas</a:t>
            </a:r>
            <a:r>
              <a:rPr lang="en-US" dirty="0"/>
              <a:t> </a:t>
            </a:r>
            <a:r>
              <a:rPr lang="en-US" dirty="0" err="1"/>
              <a:t>Virtuales</a:t>
            </a:r>
            <a:endParaRPr lang="en-US" dirty="0"/>
          </a:p>
          <a:p>
            <a:r>
              <a:rPr lang="en-US" dirty="0" err="1"/>
              <a:t>Redes</a:t>
            </a:r>
            <a:r>
              <a:rPr lang="en-US" dirty="0"/>
              <a:t> </a:t>
            </a:r>
            <a:r>
              <a:rPr lang="en-US" dirty="0" err="1"/>
              <a:t>Virtuales</a:t>
            </a:r>
            <a:endParaRPr lang="en-US" dirty="0"/>
          </a:p>
          <a:p>
            <a:endParaRPr lang="en-US" dirty="0"/>
          </a:p>
        </p:txBody>
      </p:sp>
    </p:spTree>
    <p:extLst>
      <p:ext uri="{BB962C8B-B14F-4D97-AF65-F5344CB8AC3E}">
        <p14:creationId xmlns:p14="http://schemas.microsoft.com/office/powerpoint/2010/main" val="243008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Migración soportada </a:t>
            </a:r>
            <a:br>
              <a:rPr lang="es-ES" sz="7200" dirty="0"/>
            </a:br>
            <a:r>
              <a:rPr lang="es-ES" sz="7200" dirty="0"/>
              <a:t>por la plataforma</a:t>
            </a:r>
            <a:endParaRPr lang="en-US" sz="7200" dirty="0"/>
          </a:p>
        </p:txBody>
      </p:sp>
    </p:spTree>
    <p:extLst>
      <p:ext uri="{BB962C8B-B14F-4D97-AF65-F5344CB8AC3E}">
        <p14:creationId xmlns:p14="http://schemas.microsoft.com/office/powerpoint/2010/main" val="8289579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4124206"/>
          </a:xfrm>
        </p:spPr>
        <p:txBody>
          <a:bodyPr/>
          <a:lstStyle/>
          <a:p>
            <a:r>
              <a:rPr lang="en-US" dirty="0" err="1"/>
              <a:t>Disponible</a:t>
            </a:r>
            <a:r>
              <a:rPr lang="en-US" dirty="0"/>
              <a:t> </a:t>
            </a:r>
            <a:r>
              <a:rPr lang="en-US" dirty="0" err="1"/>
              <a:t>en</a:t>
            </a:r>
            <a:r>
              <a:rPr lang="en-US" dirty="0"/>
              <a:t> ARM</a:t>
            </a:r>
          </a:p>
          <a:p>
            <a:r>
              <a:rPr lang="en-US" dirty="0"/>
              <a:t>Nos </a:t>
            </a:r>
            <a:r>
              <a:rPr lang="en-US" dirty="0" err="1"/>
              <a:t>permite</a:t>
            </a:r>
            <a:r>
              <a:rPr lang="en-US" dirty="0"/>
              <a:t> </a:t>
            </a:r>
            <a:r>
              <a:rPr lang="en-US" dirty="0" err="1"/>
              <a:t>migrar</a:t>
            </a:r>
            <a:r>
              <a:rPr lang="en-US" dirty="0"/>
              <a:t> IaaS</a:t>
            </a:r>
          </a:p>
          <a:p>
            <a:pPr lvl="1"/>
            <a:r>
              <a:rPr lang="en-US" dirty="0" err="1"/>
              <a:t>Máquinas</a:t>
            </a:r>
            <a:r>
              <a:rPr lang="en-US" dirty="0"/>
              <a:t> </a:t>
            </a:r>
            <a:r>
              <a:rPr lang="en-US" dirty="0" err="1"/>
              <a:t>Virtuales</a:t>
            </a:r>
            <a:r>
              <a:rPr lang="en-US" dirty="0"/>
              <a:t> y </a:t>
            </a:r>
            <a:r>
              <a:rPr lang="en-US" dirty="0" err="1"/>
              <a:t>sus</a:t>
            </a:r>
            <a:r>
              <a:rPr lang="en-US" dirty="0"/>
              <a:t> Cloud Services </a:t>
            </a:r>
            <a:r>
              <a:rPr lang="en-US" dirty="0" err="1"/>
              <a:t>asociados</a:t>
            </a:r>
            <a:r>
              <a:rPr lang="en-US" dirty="0"/>
              <a:t> (</a:t>
            </a:r>
            <a:r>
              <a:rPr lang="en-US" dirty="0" err="1"/>
              <a:t>parada</a:t>
            </a:r>
            <a:r>
              <a:rPr lang="en-US" dirty="0"/>
              <a:t>)</a:t>
            </a:r>
          </a:p>
          <a:p>
            <a:pPr lvl="1"/>
            <a:r>
              <a:rPr lang="en-US" dirty="0" err="1"/>
              <a:t>Máquinas</a:t>
            </a:r>
            <a:r>
              <a:rPr lang="en-US" dirty="0"/>
              <a:t> </a:t>
            </a:r>
            <a:r>
              <a:rPr lang="en-US" dirty="0" err="1"/>
              <a:t>Virtuales</a:t>
            </a:r>
            <a:r>
              <a:rPr lang="en-US" dirty="0"/>
              <a:t> a </a:t>
            </a:r>
            <a:r>
              <a:rPr lang="en-US" dirty="0" err="1"/>
              <a:t>una</a:t>
            </a:r>
            <a:r>
              <a:rPr lang="en-US" dirty="0"/>
              <a:t> Red Virtual </a:t>
            </a:r>
            <a:r>
              <a:rPr lang="en-US" dirty="0" err="1"/>
              <a:t>existente</a:t>
            </a:r>
            <a:r>
              <a:rPr lang="en-US" dirty="0"/>
              <a:t> </a:t>
            </a:r>
            <a:r>
              <a:rPr lang="en-US" dirty="0" err="1"/>
              <a:t>en</a:t>
            </a:r>
            <a:r>
              <a:rPr lang="en-US" dirty="0"/>
              <a:t> ARM (</a:t>
            </a:r>
            <a:r>
              <a:rPr lang="en-US" dirty="0" err="1"/>
              <a:t>parada</a:t>
            </a:r>
            <a:r>
              <a:rPr lang="en-US" dirty="0"/>
              <a:t>)</a:t>
            </a:r>
          </a:p>
          <a:p>
            <a:pPr lvl="1"/>
            <a:r>
              <a:rPr lang="en-US" dirty="0" err="1"/>
              <a:t>Redes</a:t>
            </a:r>
            <a:r>
              <a:rPr lang="en-US" dirty="0"/>
              <a:t> </a:t>
            </a:r>
            <a:r>
              <a:rPr lang="en-US" dirty="0" err="1"/>
              <a:t>Virtuales</a:t>
            </a:r>
            <a:r>
              <a:rPr lang="en-US" dirty="0"/>
              <a:t> y </a:t>
            </a:r>
            <a:r>
              <a:rPr lang="en-US" dirty="0" err="1"/>
              <a:t>sus</a:t>
            </a:r>
            <a:r>
              <a:rPr lang="en-US" dirty="0"/>
              <a:t> </a:t>
            </a:r>
            <a:r>
              <a:rPr lang="en-US" dirty="0" err="1"/>
              <a:t>Máquinas</a:t>
            </a:r>
            <a:r>
              <a:rPr lang="en-US" dirty="0"/>
              <a:t> </a:t>
            </a:r>
            <a:r>
              <a:rPr lang="en-US" dirty="0" err="1"/>
              <a:t>Virtuales</a:t>
            </a:r>
            <a:r>
              <a:rPr lang="en-US" dirty="0"/>
              <a:t> </a:t>
            </a:r>
            <a:r>
              <a:rPr lang="en-US" dirty="0" err="1"/>
              <a:t>asociadas</a:t>
            </a:r>
            <a:r>
              <a:rPr lang="en-US" dirty="0"/>
              <a:t> (sin </a:t>
            </a:r>
            <a:r>
              <a:rPr lang="en-US" dirty="0" err="1"/>
              <a:t>parada</a:t>
            </a:r>
            <a:r>
              <a:rPr lang="en-US" dirty="0"/>
              <a:t>)</a:t>
            </a:r>
          </a:p>
          <a:p>
            <a:pPr lvl="1"/>
            <a:r>
              <a:rPr lang="en-US" dirty="0" err="1"/>
              <a:t>Cuentas</a:t>
            </a:r>
            <a:r>
              <a:rPr lang="en-US" dirty="0"/>
              <a:t> de </a:t>
            </a:r>
            <a:r>
              <a:rPr lang="en-US" dirty="0" err="1"/>
              <a:t>almacenamiento</a:t>
            </a:r>
            <a:endParaRPr lang="en-US" dirty="0"/>
          </a:p>
          <a:p>
            <a:r>
              <a:rPr lang="en-US" dirty="0" err="1"/>
              <a:t>Conversiones</a:t>
            </a:r>
            <a:r>
              <a:rPr lang="en-US" dirty="0"/>
              <a:t> de </a:t>
            </a:r>
            <a:r>
              <a:rPr lang="en-US" dirty="0" err="1"/>
              <a:t>recursos</a:t>
            </a:r>
            <a:endParaRPr lang="en-US" dirty="0"/>
          </a:p>
          <a:p>
            <a:pPr lvl="1"/>
            <a:endParaRPr lang="en-US" dirty="0"/>
          </a:p>
        </p:txBody>
      </p:sp>
      <p:sp>
        <p:nvSpPr>
          <p:cNvPr id="2" name="Title 1"/>
          <p:cNvSpPr>
            <a:spLocks noGrp="1"/>
          </p:cNvSpPr>
          <p:nvPr>
            <p:ph type="title"/>
          </p:nvPr>
        </p:nvSpPr>
        <p:spPr/>
        <p:txBody>
          <a:bodyPr/>
          <a:lstStyle/>
          <a:p>
            <a:r>
              <a:rPr lang="en-US" dirty="0" err="1"/>
              <a:t>Migración</a:t>
            </a:r>
            <a:r>
              <a:rPr lang="en-US" dirty="0"/>
              <a:t> </a:t>
            </a:r>
            <a:r>
              <a:rPr lang="en-US" dirty="0" err="1"/>
              <a:t>soportada</a:t>
            </a:r>
            <a:r>
              <a:rPr lang="en-US" dirty="0"/>
              <a:t> </a:t>
            </a:r>
            <a:r>
              <a:rPr lang="en-US" dirty="0" err="1"/>
              <a:t>por</a:t>
            </a:r>
            <a:r>
              <a:rPr lang="en-US" dirty="0"/>
              <a:t> la </a:t>
            </a:r>
            <a:r>
              <a:rPr lang="en-US" dirty="0" err="1"/>
              <a:t>plataforma</a:t>
            </a:r>
            <a:br>
              <a:rPr lang="en-US" dirty="0"/>
            </a:br>
            <a:r>
              <a:rPr lang="en-US" sz="4000" dirty="0">
                <a:gradFill>
                  <a:gsLst>
                    <a:gs pos="0">
                      <a:schemeClr val="tx2"/>
                    </a:gs>
                    <a:gs pos="100000">
                      <a:schemeClr val="tx2"/>
                    </a:gs>
                  </a:gsLst>
                  <a:lin ang="5400000" scaled="0"/>
                </a:gradFill>
              </a:rPr>
              <a:t>El </a:t>
            </a:r>
            <a:r>
              <a:rPr lang="en-US" sz="4000" dirty="0" err="1">
                <a:gradFill>
                  <a:gsLst>
                    <a:gs pos="0">
                      <a:schemeClr val="tx2"/>
                    </a:gs>
                    <a:gs pos="100000">
                      <a:schemeClr val="tx2"/>
                    </a:gs>
                  </a:gsLst>
                  <a:lin ang="5400000" scaled="0"/>
                </a:gradFill>
              </a:rPr>
              <a:t>proveedor</a:t>
            </a:r>
            <a:r>
              <a:rPr lang="en-US" sz="4000" dirty="0">
                <a:gradFill>
                  <a:gsLst>
                    <a:gs pos="0">
                      <a:schemeClr val="tx2"/>
                    </a:gs>
                    <a:gs pos="100000">
                      <a:schemeClr val="tx2"/>
                    </a:gs>
                  </a:gsLst>
                  <a:lin ang="5400000" scaled="0"/>
                </a:gradFill>
              </a:rPr>
              <a:t> de </a:t>
            </a:r>
            <a:r>
              <a:rPr lang="en-US" sz="4000" dirty="0" err="1">
                <a:gradFill>
                  <a:gsLst>
                    <a:gs pos="0">
                      <a:schemeClr val="tx2"/>
                    </a:gs>
                    <a:gs pos="100000">
                      <a:schemeClr val="tx2"/>
                    </a:gs>
                  </a:gsLst>
                  <a:lin ang="5400000" scaled="0"/>
                </a:gradFill>
              </a:rPr>
              <a:t>migración</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4943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634567"/>
          </a:xfrm>
        </p:spPr>
        <p:txBody>
          <a:bodyPr/>
          <a:lstStyle/>
          <a:p>
            <a:r>
              <a:rPr lang="en-US" dirty="0" err="1"/>
              <a:t>Cambios</a:t>
            </a:r>
            <a:endParaRPr lang="en-US" dirty="0"/>
          </a:p>
          <a:p>
            <a:pPr lvl="1"/>
            <a:r>
              <a:rPr lang="en-US" dirty="0"/>
              <a:t>Se </a:t>
            </a:r>
            <a:r>
              <a:rPr lang="en-US" dirty="0" err="1"/>
              <a:t>deben</a:t>
            </a:r>
            <a:r>
              <a:rPr lang="en-US" dirty="0"/>
              <a:t> </a:t>
            </a:r>
            <a:r>
              <a:rPr lang="en-US" dirty="0" err="1"/>
              <a:t>actualizar</a:t>
            </a:r>
            <a:r>
              <a:rPr lang="en-US" dirty="0"/>
              <a:t> las </a:t>
            </a:r>
            <a:r>
              <a:rPr lang="en-US" dirty="0" err="1"/>
              <a:t>automatizaciones</a:t>
            </a:r>
            <a:r>
              <a:rPr lang="en-US" dirty="0"/>
              <a:t> y </a:t>
            </a:r>
            <a:r>
              <a:rPr lang="en-US" dirty="0" err="1"/>
              <a:t>herramientas</a:t>
            </a:r>
            <a:r>
              <a:rPr lang="en-US" dirty="0"/>
              <a:t> al </a:t>
            </a:r>
            <a:r>
              <a:rPr lang="en-US" dirty="0" err="1"/>
              <a:t>finalizar</a:t>
            </a:r>
            <a:r>
              <a:rPr lang="en-US" dirty="0"/>
              <a:t> la </a:t>
            </a:r>
            <a:r>
              <a:rPr lang="en-US" dirty="0" err="1"/>
              <a:t>migración</a:t>
            </a:r>
            <a:endParaRPr lang="en-US" dirty="0"/>
          </a:p>
          <a:p>
            <a:r>
              <a:rPr lang="en-US" dirty="0" err="1"/>
              <a:t>Posibles</a:t>
            </a:r>
            <a:r>
              <a:rPr lang="en-US" dirty="0"/>
              <a:t> </a:t>
            </a:r>
            <a:r>
              <a:rPr lang="en-US" dirty="0" err="1"/>
              <a:t>interrupciones</a:t>
            </a:r>
            <a:r>
              <a:rPr lang="en-US" dirty="0"/>
              <a:t> del </a:t>
            </a:r>
            <a:r>
              <a:rPr lang="en-US" dirty="0" err="1"/>
              <a:t>servicio</a:t>
            </a:r>
            <a:endParaRPr lang="en-US" dirty="0"/>
          </a:p>
          <a:p>
            <a:pPr lvl="1"/>
            <a:r>
              <a:rPr lang="en-US" dirty="0"/>
              <a:t>Plano de </a:t>
            </a:r>
            <a:r>
              <a:rPr lang="en-US" dirty="0" err="1"/>
              <a:t>administración</a:t>
            </a:r>
            <a:r>
              <a:rPr lang="en-US" dirty="0"/>
              <a:t>: no </a:t>
            </a:r>
            <a:r>
              <a:rPr lang="en-US" dirty="0" err="1"/>
              <a:t>afectan</a:t>
            </a:r>
            <a:r>
              <a:rPr lang="en-US" dirty="0"/>
              <a:t> a la </a:t>
            </a:r>
            <a:r>
              <a:rPr lang="en-US" dirty="0" err="1"/>
              <a:t>conexion</a:t>
            </a:r>
            <a:r>
              <a:rPr lang="en-US" dirty="0"/>
              <a:t> con la </a:t>
            </a:r>
            <a:r>
              <a:rPr lang="en-US" dirty="0" err="1"/>
              <a:t>instancia</a:t>
            </a:r>
            <a:endParaRPr lang="en-US" dirty="0"/>
          </a:p>
          <a:p>
            <a:pPr lvl="1"/>
            <a:r>
              <a:rPr lang="en-US" dirty="0"/>
              <a:t>Plano de </a:t>
            </a:r>
            <a:r>
              <a:rPr lang="en-US" dirty="0" err="1"/>
              <a:t>datos</a:t>
            </a:r>
            <a:r>
              <a:rPr lang="en-US" dirty="0"/>
              <a:t>: </a:t>
            </a:r>
            <a:r>
              <a:rPr lang="en-US" dirty="0" err="1"/>
              <a:t>operaciones</a:t>
            </a:r>
            <a:r>
              <a:rPr lang="en-US" dirty="0"/>
              <a:t> que no </a:t>
            </a:r>
            <a:r>
              <a:rPr lang="en-US" dirty="0" err="1"/>
              <a:t>pasan</a:t>
            </a:r>
            <a:r>
              <a:rPr lang="en-US" dirty="0"/>
              <a:t> </a:t>
            </a:r>
            <a:r>
              <a:rPr lang="en-US" dirty="0" err="1"/>
              <a:t>por</a:t>
            </a:r>
            <a:r>
              <a:rPr lang="en-US" dirty="0"/>
              <a:t> la API de </a:t>
            </a:r>
            <a:r>
              <a:rPr lang="en-US" dirty="0" err="1"/>
              <a:t>administración</a:t>
            </a:r>
            <a:endParaRPr lang="en-US" dirty="0"/>
          </a:p>
        </p:txBody>
      </p:sp>
      <p:sp>
        <p:nvSpPr>
          <p:cNvPr id="2" name="Title 1"/>
          <p:cNvSpPr>
            <a:spLocks noGrp="1"/>
          </p:cNvSpPr>
          <p:nvPr>
            <p:ph type="title"/>
          </p:nvPr>
        </p:nvSpPr>
        <p:spPr/>
        <p:txBody>
          <a:bodyPr/>
          <a:lstStyle/>
          <a:p>
            <a:r>
              <a:rPr lang="en-US" dirty="0" err="1"/>
              <a:t>Migración</a:t>
            </a:r>
            <a:r>
              <a:rPr lang="en-US" dirty="0"/>
              <a:t> </a:t>
            </a:r>
            <a:r>
              <a:rPr lang="en-US" dirty="0" err="1"/>
              <a:t>soportada</a:t>
            </a:r>
            <a:r>
              <a:rPr lang="en-US" dirty="0"/>
              <a:t> </a:t>
            </a:r>
            <a:r>
              <a:rPr lang="en-US" dirty="0" err="1"/>
              <a:t>por</a:t>
            </a:r>
            <a:r>
              <a:rPr lang="en-US" dirty="0"/>
              <a:t> la </a:t>
            </a:r>
            <a:r>
              <a:rPr lang="en-US" dirty="0" err="1"/>
              <a:t>plataforma</a:t>
            </a:r>
            <a:br>
              <a:rPr lang="en-US" dirty="0"/>
            </a:br>
            <a:r>
              <a:rPr lang="en-US" sz="4000" dirty="0" err="1">
                <a:gradFill>
                  <a:gsLst>
                    <a:gs pos="0">
                      <a:schemeClr val="tx2"/>
                    </a:gs>
                    <a:gs pos="100000">
                      <a:schemeClr val="tx2"/>
                    </a:gs>
                  </a:gsLst>
                  <a:lin ang="5400000" scaled="0"/>
                </a:gradFill>
              </a:rPr>
              <a:t>Consideraciones</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iniciales</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05172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853363"/>
          </a:xfrm>
        </p:spPr>
        <p:txBody>
          <a:bodyPr/>
          <a:lstStyle/>
          <a:p>
            <a:r>
              <a:rPr lang="en-US" dirty="0"/>
              <a:t>Los </a:t>
            </a:r>
            <a:r>
              <a:rPr lang="en-US" dirty="0" err="1"/>
              <a:t>ámbitos</a:t>
            </a:r>
            <a:r>
              <a:rPr lang="en-US" dirty="0"/>
              <a:t> de </a:t>
            </a:r>
            <a:r>
              <a:rPr lang="en-US" dirty="0" err="1"/>
              <a:t>migración</a:t>
            </a:r>
            <a:r>
              <a:rPr lang="en-US" dirty="0"/>
              <a:t> </a:t>
            </a:r>
            <a:r>
              <a:rPr lang="en-US" dirty="0" err="1"/>
              <a:t>admitidos</a:t>
            </a:r>
            <a:endParaRPr lang="en-US" dirty="0"/>
          </a:p>
          <a:p>
            <a:pPr lvl="1"/>
            <a:r>
              <a:rPr lang="en-US" dirty="0" err="1"/>
              <a:t>Maquinas</a:t>
            </a:r>
            <a:r>
              <a:rPr lang="en-US" dirty="0"/>
              <a:t> </a:t>
            </a:r>
            <a:r>
              <a:rPr lang="en-US" dirty="0" err="1"/>
              <a:t>Virtuales</a:t>
            </a:r>
            <a:r>
              <a:rPr lang="en-US" dirty="0"/>
              <a:t> (no </a:t>
            </a:r>
            <a:r>
              <a:rPr lang="en-US" dirty="0" err="1"/>
              <a:t>en</a:t>
            </a:r>
            <a:r>
              <a:rPr lang="en-US" dirty="0"/>
              <a:t> </a:t>
            </a:r>
            <a:r>
              <a:rPr lang="en-US" dirty="0" err="1"/>
              <a:t>una</a:t>
            </a:r>
            <a:r>
              <a:rPr lang="en-US" dirty="0"/>
              <a:t> red virtual) -&gt; </a:t>
            </a:r>
            <a:r>
              <a:rPr lang="en-US" dirty="0" err="1"/>
              <a:t>afecta</a:t>
            </a:r>
            <a:r>
              <a:rPr lang="en-US" dirty="0"/>
              <a:t> a </a:t>
            </a:r>
            <a:r>
              <a:rPr lang="en-US" dirty="0" err="1"/>
              <a:t>datos</a:t>
            </a:r>
            <a:r>
              <a:rPr lang="en-US" dirty="0"/>
              <a:t> y </a:t>
            </a:r>
            <a:r>
              <a:rPr lang="en-US" dirty="0" err="1"/>
              <a:t>administración</a:t>
            </a:r>
            <a:endParaRPr lang="en-US" dirty="0"/>
          </a:p>
          <a:p>
            <a:pPr lvl="1"/>
            <a:r>
              <a:rPr lang="en-US" dirty="0" err="1"/>
              <a:t>Máquinas</a:t>
            </a:r>
            <a:r>
              <a:rPr lang="en-US" dirty="0"/>
              <a:t> </a:t>
            </a:r>
            <a:r>
              <a:rPr lang="en-US" dirty="0" err="1"/>
              <a:t>Virtuales</a:t>
            </a:r>
            <a:r>
              <a:rPr lang="en-US" dirty="0"/>
              <a:t> (</a:t>
            </a:r>
            <a:r>
              <a:rPr lang="en-US" dirty="0" err="1"/>
              <a:t>en</a:t>
            </a:r>
            <a:r>
              <a:rPr lang="en-US" dirty="0"/>
              <a:t> </a:t>
            </a:r>
            <a:r>
              <a:rPr lang="en-US" dirty="0" err="1"/>
              <a:t>una</a:t>
            </a:r>
            <a:r>
              <a:rPr lang="en-US" dirty="0"/>
              <a:t> red virtual) -&gt; </a:t>
            </a:r>
            <a:r>
              <a:rPr lang="en-US" dirty="0" err="1"/>
              <a:t>afecta</a:t>
            </a:r>
            <a:r>
              <a:rPr lang="en-US" dirty="0"/>
              <a:t> </a:t>
            </a:r>
            <a:r>
              <a:rPr lang="en-US" dirty="0" err="1"/>
              <a:t>leve</a:t>
            </a:r>
            <a:r>
              <a:rPr lang="en-US" dirty="0"/>
              <a:t> a </a:t>
            </a:r>
            <a:r>
              <a:rPr lang="en-US" dirty="0" err="1"/>
              <a:t>datos</a:t>
            </a:r>
            <a:endParaRPr lang="en-US" dirty="0"/>
          </a:p>
          <a:p>
            <a:pPr lvl="1"/>
            <a:r>
              <a:rPr lang="en-US" dirty="0" err="1"/>
              <a:t>Cuentas</a:t>
            </a:r>
            <a:r>
              <a:rPr lang="en-US" dirty="0"/>
              <a:t> de </a:t>
            </a:r>
            <a:r>
              <a:rPr lang="en-US" dirty="0" err="1"/>
              <a:t>Almacenamiento</a:t>
            </a:r>
            <a:r>
              <a:rPr lang="en-US" dirty="0"/>
              <a:t> </a:t>
            </a:r>
          </a:p>
          <a:p>
            <a:r>
              <a:rPr lang="en-US" dirty="0"/>
              <a:t>No se </a:t>
            </a:r>
            <a:r>
              <a:rPr lang="en-US" dirty="0" err="1"/>
              <a:t>admite</a:t>
            </a:r>
            <a:endParaRPr lang="en-US" dirty="0"/>
          </a:p>
          <a:p>
            <a:pPr lvl="1"/>
            <a:r>
              <a:rPr lang="en-US" dirty="0" err="1"/>
              <a:t>Maquinas</a:t>
            </a:r>
            <a:r>
              <a:rPr lang="en-US" dirty="0"/>
              <a:t>: discos no </a:t>
            </a:r>
            <a:r>
              <a:rPr lang="en-US" dirty="0" err="1"/>
              <a:t>asociados</a:t>
            </a:r>
            <a:r>
              <a:rPr lang="en-US" dirty="0"/>
              <a:t>, </a:t>
            </a:r>
            <a:r>
              <a:rPr lang="en-US" dirty="0" err="1"/>
              <a:t>imagenes</a:t>
            </a:r>
            <a:r>
              <a:rPr lang="en-US" dirty="0"/>
              <a:t> de </a:t>
            </a:r>
            <a:r>
              <a:rPr lang="en-US" dirty="0" err="1"/>
              <a:t>maquinas</a:t>
            </a:r>
            <a:endParaRPr lang="en-US" dirty="0"/>
          </a:p>
          <a:p>
            <a:pPr lvl="1"/>
            <a:r>
              <a:rPr lang="en-US" dirty="0"/>
              <a:t>Red: Gateway P2S, S2S, </a:t>
            </a:r>
            <a:r>
              <a:rPr lang="en-US" dirty="0" err="1"/>
              <a:t>Redes</a:t>
            </a:r>
            <a:r>
              <a:rPr lang="en-US" dirty="0"/>
              <a:t> con </a:t>
            </a:r>
            <a:r>
              <a:rPr lang="en-US" dirty="0" err="1"/>
              <a:t>emparejamiento</a:t>
            </a:r>
            <a:r>
              <a:rPr lang="en-US" dirty="0"/>
              <a:t>, ExpressRoute, </a:t>
            </a:r>
            <a:r>
              <a:rPr lang="en-US" dirty="0" err="1"/>
              <a:t>TrafficManager</a:t>
            </a:r>
            <a:endParaRPr lang="en-US" dirty="0"/>
          </a:p>
          <a:p>
            <a:pPr lvl="1"/>
            <a:r>
              <a:rPr lang="en-US" dirty="0" err="1"/>
              <a:t>Ver</a:t>
            </a:r>
            <a:r>
              <a:rPr lang="en-US" dirty="0"/>
              <a:t> </a:t>
            </a:r>
            <a:r>
              <a:rPr lang="en-US" dirty="0" err="1"/>
              <a:t>más</a:t>
            </a:r>
            <a:r>
              <a:rPr lang="en-US" dirty="0"/>
              <a:t> </a:t>
            </a:r>
            <a:r>
              <a:rPr lang="en-US" dirty="0" err="1"/>
              <a:t>opciones</a:t>
            </a:r>
            <a:r>
              <a:rPr lang="en-US" dirty="0"/>
              <a:t> </a:t>
            </a:r>
            <a:r>
              <a:rPr lang="en-US" dirty="0">
                <a:hlinkClick r:id="rId3"/>
              </a:rPr>
              <a:t>no </a:t>
            </a:r>
            <a:r>
              <a:rPr lang="en-US" dirty="0" err="1">
                <a:hlinkClick r:id="rId3"/>
              </a:rPr>
              <a:t>disponibles</a:t>
            </a:r>
            <a:endParaRPr lang="en-US" dirty="0"/>
          </a:p>
        </p:txBody>
      </p:sp>
      <p:sp>
        <p:nvSpPr>
          <p:cNvPr id="2" name="Title 1"/>
          <p:cNvSpPr>
            <a:spLocks noGrp="1"/>
          </p:cNvSpPr>
          <p:nvPr>
            <p:ph type="title"/>
          </p:nvPr>
        </p:nvSpPr>
        <p:spPr/>
        <p:txBody>
          <a:bodyPr/>
          <a:lstStyle/>
          <a:p>
            <a:r>
              <a:rPr lang="en-US" dirty="0" err="1"/>
              <a:t>Migración</a:t>
            </a:r>
            <a:r>
              <a:rPr lang="en-US" dirty="0"/>
              <a:t> </a:t>
            </a:r>
            <a:r>
              <a:rPr lang="en-US" dirty="0" err="1"/>
              <a:t>soportada</a:t>
            </a:r>
            <a:r>
              <a:rPr lang="en-US" dirty="0"/>
              <a:t> </a:t>
            </a:r>
            <a:r>
              <a:rPr lang="en-US" dirty="0" err="1"/>
              <a:t>por</a:t>
            </a:r>
            <a:r>
              <a:rPr lang="en-US" dirty="0"/>
              <a:t> la </a:t>
            </a:r>
            <a:r>
              <a:rPr lang="en-US" dirty="0" err="1"/>
              <a:t>plataforma</a:t>
            </a:r>
            <a:br>
              <a:rPr lang="en-US" dirty="0"/>
            </a:br>
            <a:r>
              <a:rPr lang="en-US" sz="4000" dirty="0" err="1">
                <a:gradFill>
                  <a:gsLst>
                    <a:gs pos="0">
                      <a:schemeClr val="tx2"/>
                    </a:gs>
                    <a:gs pos="100000">
                      <a:schemeClr val="tx2"/>
                    </a:gs>
                  </a:gsLst>
                  <a:lin ang="5400000" scaled="0"/>
                </a:gradFill>
              </a:rPr>
              <a:t>Ámbitos</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admitidos</a:t>
            </a:r>
            <a:r>
              <a:rPr lang="en-US" sz="4000" dirty="0">
                <a:gradFill>
                  <a:gsLst>
                    <a:gs pos="0">
                      <a:schemeClr val="tx2"/>
                    </a:gs>
                    <a:gs pos="100000">
                      <a:schemeClr val="tx2"/>
                    </a:gs>
                  </a:gsLst>
                  <a:lin ang="5400000" scaled="0"/>
                </a:gradFill>
              </a:rPr>
              <a:t> y no </a:t>
            </a:r>
            <a:r>
              <a:rPr lang="en-US" sz="4000" dirty="0" err="1">
                <a:gradFill>
                  <a:gsLst>
                    <a:gs pos="0">
                      <a:schemeClr val="tx2"/>
                    </a:gs>
                    <a:gs pos="100000">
                      <a:schemeClr val="tx2"/>
                    </a:gs>
                  </a:gsLst>
                  <a:lin ang="5400000" scaled="0"/>
                </a:gradFill>
              </a:rPr>
              <a:t>admitidos</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39317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363724"/>
          </a:xfrm>
        </p:spPr>
        <p:txBody>
          <a:bodyPr/>
          <a:lstStyle/>
          <a:p>
            <a:r>
              <a:rPr lang="es-ES" dirty="0"/>
              <a:t>La secuencia del proceso</a:t>
            </a:r>
          </a:p>
          <a:p>
            <a:pPr lvl="1"/>
            <a:r>
              <a:rPr lang="es-ES" dirty="0"/>
              <a:t>Prepare </a:t>
            </a:r>
          </a:p>
          <a:p>
            <a:pPr lvl="1"/>
            <a:r>
              <a:rPr lang="es-ES" dirty="0" err="1"/>
              <a:t>Check</a:t>
            </a:r>
            <a:r>
              <a:rPr lang="es-ES" dirty="0"/>
              <a:t> </a:t>
            </a:r>
          </a:p>
          <a:p>
            <a:pPr lvl="1"/>
            <a:r>
              <a:rPr lang="es-ES" dirty="0" err="1"/>
              <a:t>Abort</a:t>
            </a:r>
            <a:endParaRPr lang="es-ES" dirty="0"/>
          </a:p>
          <a:p>
            <a:pPr lvl="1"/>
            <a:r>
              <a:rPr lang="es-ES" dirty="0" err="1"/>
              <a:t>Commit</a:t>
            </a:r>
            <a:endParaRPr lang="en-US" dirty="0"/>
          </a:p>
        </p:txBody>
      </p:sp>
      <p:sp>
        <p:nvSpPr>
          <p:cNvPr id="2" name="Title 1"/>
          <p:cNvSpPr>
            <a:spLocks noGrp="1"/>
          </p:cNvSpPr>
          <p:nvPr>
            <p:ph type="title"/>
          </p:nvPr>
        </p:nvSpPr>
        <p:spPr/>
        <p:txBody>
          <a:bodyPr/>
          <a:lstStyle/>
          <a:p>
            <a:r>
              <a:rPr lang="en-US" dirty="0" err="1"/>
              <a:t>Migración</a:t>
            </a:r>
            <a:r>
              <a:rPr lang="en-US" dirty="0"/>
              <a:t> </a:t>
            </a:r>
            <a:r>
              <a:rPr lang="en-US" dirty="0" err="1"/>
              <a:t>soportada</a:t>
            </a:r>
            <a:r>
              <a:rPr lang="en-US" dirty="0"/>
              <a:t> </a:t>
            </a:r>
            <a:r>
              <a:rPr lang="en-US" dirty="0" err="1"/>
              <a:t>por</a:t>
            </a:r>
            <a:r>
              <a:rPr lang="en-US" dirty="0"/>
              <a:t> la </a:t>
            </a:r>
            <a:r>
              <a:rPr lang="en-US" dirty="0" err="1"/>
              <a:t>plataforma</a:t>
            </a:r>
            <a:br>
              <a:rPr lang="en-US" dirty="0"/>
            </a:br>
            <a:r>
              <a:rPr lang="en-US" sz="4000" dirty="0" err="1">
                <a:gradFill>
                  <a:gsLst>
                    <a:gs pos="0">
                      <a:schemeClr val="tx2"/>
                    </a:gs>
                    <a:gs pos="100000">
                      <a:schemeClr val="tx2"/>
                    </a:gs>
                  </a:gsLst>
                  <a:lin ang="5400000" scaled="0"/>
                </a:gradFill>
              </a:rPr>
              <a:t>Experiencia</a:t>
            </a:r>
            <a:r>
              <a:rPr lang="en-US" sz="4000" dirty="0">
                <a:gradFill>
                  <a:gsLst>
                    <a:gs pos="0">
                      <a:schemeClr val="tx2"/>
                    </a:gs>
                    <a:gs pos="100000">
                      <a:schemeClr val="tx2"/>
                    </a:gs>
                  </a:gsLst>
                  <a:lin ang="5400000" scaled="0"/>
                </a:gradFill>
              </a:rPr>
              <a:t> de </a:t>
            </a:r>
            <a:r>
              <a:rPr lang="en-US" sz="4000" dirty="0" err="1">
                <a:gradFill>
                  <a:gsLst>
                    <a:gs pos="0">
                      <a:schemeClr val="tx2"/>
                    </a:gs>
                    <a:gs pos="100000">
                      <a:schemeClr val="tx2"/>
                    </a:gs>
                  </a:gsLst>
                  <a:lin ang="5400000" scaled="0"/>
                </a:gradFill>
              </a:rPr>
              <a:t>migración</a:t>
            </a:r>
            <a:endParaRPr lang="en-US" sz="4000" dirty="0">
              <a:gradFill>
                <a:gsLst>
                  <a:gs pos="0">
                    <a:schemeClr val="tx2"/>
                  </a:gs>
                  <a:gs pos="100000">
                    <a:schemeClr val="tx2"/>
                  </a:gs>
                </a:gsLst>
                <a:lin ang="5400000" scaled="0"/>
              </a:gradFill>
            </a:endParaRPr>
          </a:p>
        </p:txBody>
      </p:sp>
      <p:pic>
        <p:nvPicPr>
          <p:cNvPr id="5" name="Imagen 4"/>
          <p:cNvPicPr>
            <a:picLocks noChangeAspect="1"/>
          </p:cNvPicPr>
          <p:nvPr/>
        </p:nvPicPr>
        <p:blipFill>
          <a:blip r:embed="rId3"/>
          <a:stretch>
            <a:fillRect/>
          </a:stretch>
        </p:blipFill>
        <p:spPr>
          <a:xfrm>
            <a:off x="3779837" y="2963862"/>
            <a:ext cx="4372585" cy="3086531"/>
          </a:xfrm>
          <a:prstGeom prst="rect">
            <a:avLst/>
          </a:prstGeom>
        </p:spPr>
      </p:pic>
    </p:spTree>
    <p:extLst>
      <p:ext uri="{BB962C8B-B14F-4D97-AF65-F5344CB8AC3E}">
        <p14:creationId xmlns:p14="http://schemas.microsoft.com/office/powerpoint/2010/main" val="263448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1015663"/>
          </a:xfrm>
        </p:spPr>
        <p:txBody>
          <a:bodyPr/>
          <a:lstStyle/>
          <a:p>
            <a:r>
              <a:rPr lang="es-ES" dirty="0"/>
              <a:t>Demo</a:t>
            </a:r>
          </a:p>
        </p:txBody>
      </p:sp>
      <p:sp>
        <p:nvSpPr>
          <p:cNvPr id="5" name="Marcador de texto 4"/>
          <p:cNvSpPr>
            <a:spLocks noGrp="1"/>
          </p:cNvSpPr>
          <p:nvPr>
            <p:ph type="body" sz="quarter" idx="12"/>
          </p:nvPr>
        </p:nvSpPr>
        <p:spPr/>
        <p:txBody>
          <a:bodyPr/>
          <a:lstStyle/>
          <a:p>
            <a:r>
              <a:rPr lang="es-ES" dirty="0"/>
              <a:t>Migración soportada en ARM</a:t>
            </a:r>
          </a:p>
        </p:txBody>
      </p:sp>
    </p:spTree>
    <p:extLst>
      <p:ext uri="{BB962C8B-B14F-4D97-AF65-F5344CB8AC3E}">
        <p14:creationId xmlns:p14="http://schemas.microsoft.com/office/powerpoint/2010/main" val="1639128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Las herramientas</a:t>
            </a:r>
            <a:br>
              <a:rPr lang="es-ES" sz="7200" dirty="0"/>
            </a:br>
            <a:r>
              <a:rPr lang="es-ES" dirty="0"/>
              <a:t>de la comunidad</a:t>
            </a:r>
            <a:endParaRPr lang="en-US" sz="7200" dirty="0"/>
          </a:p>
        </p:txBody>
      </p:sp>
    </p:spTree>
    <p:extLst>
      <p:ext uri="{BB962C8B-B14F-4D97-AF65-F5344CB8AC3E}">
        <p14:creationId xmlns:p14="http://schemas.microsoft.com/office/powerpoint/2010/main" val="42829683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4124206"/>
          </a:xfrm>
        </p:spPr>
        <p:txBody>
          <a:bodyPr/>
          <a:lstStyle/>
          <a:p>
            <a:r>
              <a:rPr lang="en-US" dirty="0"/>
              <a:t>No </a:t>
            </a:r>
            <a:r>
              <a:rPr lang="en-US" dirty="0" err="1"/>
              <a:t>disponen</a:t>
            </a:r>
            <a:r>
              <a:rPr lang="en-US" dirty="0"/>
              <a:t> de </a:t>
            </a:r>
            <a:r>
              <a:rPr lang="en-US" dirty="0" err="1"/>
              <a:t>soporte</a:t>
            </a:r>
            <a:r>
              <a:rPr lang="en-US" dirty="0"/>
              <a:t> </a:t>
            </a:r>
            <a:r>
              <a:rPr lang="en-US" dirty="0" err="1"/>
              <a:t>oficial</a:t>
            </a:r>
            <a:endParaRPr lang="en-US" dirty="0"/>
          </a:p>
          <a:p>
            <a:r>
              <a:rPr lang="en-US" dirty="0"/>
              <a:t>ASM2ARM</a:t>
            </a:r>
          </a:p>
          <a:p>
            <a:pPr lvl="1"/>
            <a:r>
              <a:rPr lang="en-US" dirty="0" err="1"/>
              <a:t>Sirve</a:t>
            </a:r>
            <a:r>
              <a:rPr lang="en-US" dirty="0"/>
              <a:t> para </a:t>
            </a:r>
            <a:r>
              <a:rPr lang="en-US" dirty="0" err="1"/>
              <a:t>migraciones</a:t>
            </a:r>
            <a:r>
              <a:rPr lang="en-US" dirty="0"/>
              <a:t> </a:t>
            </a:r>
            <a:r>
              <a:rPr lang="en-US" dirty="0" err="1"/>
              <a:t>sencillas</a:t>
            </a:r>
            <a:endParaRPr lang="en-US" dirty="0"/>
          </a:p>
          <a:p>
            <a:pPr lvl="1"/>
            <a:r>
              <a:rPr lang="en-US" dirty="0" err="1"/>
              <a:t>Basado</a:t>
            </a:r>
            <a:r>
              <a:rPr lang="en-US" dirty="0"/>
              <a:t> </a:t>
            </a:r>
            <a:r>
              <a:rPr lang="en-US" dirty="0" err="1"/>
              <a:t>en</a:t>
            </a:r>
            <a:r>
              <a:rPr lang="en-US" dirty="0"/>
              <a:t> </a:t>
            </a:r>
            <a:r>
              <a:rPr lang="en-US" dirty="0" err="1"/>
              <a:t>modulos</a:t>
            </a:r>
            <a:r>
              <a:rPr lang="en-US" dirty="0"/>
              <a:t> de PowerShell</a:t>
            </a:r>
          </a:p>
          <a:p>
            <a:r>
              <a:rPr lang="en-US" dirty="0" err="1"/>
              <a:t>migAz</a:t>
            </a:r>
            <a:endParaRPr lang="en-US" dirty="0"/>
          </a:p>
          <a:p>
            <a:pPr lvl="1"/>
            <a:r>
              <a:rPr lang="en-US" dirty="0" err="1"/>
              <a:t>Realiza</a:t>
            </a:r>
            <a:r>
              <a:rPr lang="en-US" dirty="0"/>
              <a:t> </a:t>
            </a:r>
            <a:r>
              <a:rPr lang="en-US" dirty="0" err="1"/>
              <a:t>migraciones</a:t>
            </a:r>
            <a:r>
              <a:rPr lang="en-US" dirty="0"/>
              <a:t> de </a:t>
            </a:r>
            <a:r>
              <a:rPr lang="en-US" dirty="0" err="1"/>
              <a:t>escenarios</a:t>
            </a:r>
            <a:r>
              <a:rPr lang="en-US" dirty="0"/>
              <a:t> </a:t>
            </a:r>
            <a:r>
              <a:rPr lang="en-US" dirty="0" err="1"/>
              <a:t>complejos</a:t>
            </a:r>
            <a:endParaRPr lang="en-US" dirty="0"/>
          </a:p>
          <a:p>
            <a:pPr lvl="1"/>
            <a:r>
              <a:rPr lang="en-US" dirty="0" err="1"/>
              <a:t>Migración</a:t>
            </a:r>
            <a:r>
              <a:rPr lang="en-US" dirty="0"/>
              <a:t> entre </a:t>
            </a:r>
            <a:r>
              <a:rPr lang="en-US" dirty="0" err="1"/>
              <a:t>subscripciones</a:t>
            </a:r>
            <a:r>
              <a:rPr lang="en-US" dirty="0"/>
              <a:t> (</a:t>
            </a:r>
            <a:r>
              <a:rPr lang="en-US" dirty="0" err="1"/>
              <a:t>como</a:t>
            </a:r>
            <a:r>
              <a:rPr lang="en-US" dirty="0"/>
              <a:t> CSP)</a:t>
            </a:r>
          </a:p>
          <a:p>
            <a:pPr lvl="1"/>
            <a:r>
              <a:rPr lang="en-US" dirty="0" err="1"/>
              <a:t>Basado</a:t>
            </a:r>
            <a:r>
              <a:rPr lang="en-US" dirty="0"/>
              <a:t> </a:t>
            </a:r>
            <a:r>
              <a:rPr lang="en-US" dirty="0" err="1"/>
              <a:t>en</a:t>
            </a:r>
            <a:r>
              <a:rPr lang="en-US" dirty="0"/>
              <a:t> </a:t>
            </a:r>
            <a:r>
              <a:rPr lang="en-US" dirty="0" err="1"/>
              <a:t>generacion</a:t>
            </a:r>
            <a:r>
              <a:rPr lang="en-US" dirty="0"/>
              <a:t> de </a:t>
            </a:r>
            <a:r>
              <a:rPr lang="en-US" dirty="0" err="1"/>
              <a:t>plantillas</a:t>
            </a:r>
            <a:r>
              <a:rPr lang="en-US" dirty="0"/>
              <a:t> de </a:t>
            </a:r>
            <a:r>
              <a:rPr lang="en-US" dirty="0" err="1"/>
              <a:t>recursos</a:t>
            </a:r>
            <a:endParaRPr lang="en-US" dirty="0"/>
          </a:p>
        </p:txBody>
      </p:sp>
      <p:sp>
        <p:nvSpPr>
          <p:cNvPr id="2" name="Title 1"/>
          <p:cNvSpPr>
            <a:spLocks noGrp="1"/>
          </p:cNvSpPr>
          <p:nvPr>
            <p:ph type="title"/>
          </p:nvPr>
        </p:nvSpPr>
        <p:spPr/>
        <p:txBody>
          <a:bodyPr/>
          <a:lstStyle/>
          <a:p>
            <a:r>
              <a:rPr lang="en-US" dirty="0"/>
              <a:t>Las </a:t>
            </a:r>
            <a:r>
              <a:rPr lang="en-US" dirty="0" err="1"/>
              <a:t>herramientas</a:t>
            </a:r>
            <a:r>
              <a:rPr lang="en-US" dirty="0"/>
              <a:t> de la </a:t>
            </a:r>
            <a:r>
              <a:rPr lang="en-US" dirty="0" err="1"/>
              <a:t>comunidad</a:t>
            </a:r>
            <a:br>
              <a:rPr lang="en-US" dirty="0"/>
            </a:br>
            <a:r>
              <a:rPr lang="en-US" sz="4000" dirty="0">
                <a:gradFill>
                  <a:gsLst>
                    <a:gs pos="0">
                      <a:schemeClr val="tx2"/>
                    </a:gs>
                    <a:gs pos="100000">
                      <a:schemeClr val="tx2"/>
                    </a:gs>
                  </a:gsLst>
                  <a:lin ang="5400000" scaled="0"/>
                </a:gradFill>
              </a:rPr>
              <a:t>ASM2ARM y </a:t>
            </a:r>
            <a:r>
              <a:rPr lang="en-US" sz="4000" dirty="0" err="1">
                <a:gradFill>
                  <a:gsLst>
                    <a:gs pos="0">
                      <a:schemeClr val="tx2"/>
                    </a:gs>
                    <a:gs pos="100000">
                      <a:schemeClr val="tx2"/>
                    </a:gs>
                  </a:gsLst>
                  <a:lin ang="5400000" scaled="0"/>
                </a:gradFill>
              </a:rPr>
              <a:t>migAz</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166124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1015663"/>
          </a:xfrm>
        </p:spPr>
        <p:txBody>
          <a:bodyPr/>
          <a:lstStyle/>
          <a:p>
            <a:r>
              <a:rPr lang="es-ES" dirty="0"/>
              <a:t>Demo</a:t>
            </a:r>
          </a:p>
        </p:txBody>
      </p:sp>
      <p:sp>
        <p:nvSpPr>
          <p:cNvPr id="5" name="Marcador de texto 4"/>
          <p:cNvSpPr>
            <a:spLocks noGrp="1"/>
          </p:cNvSpPr>
          <p:nvPr>
            <p:ph type="body" sz="quarter" idx="12"/>
          </p:nvPr>
        </p:nvSpPr>
        <p:spPr/>
        <p:txBody>
          <a:bodyPr/>
          <a:lstStyle/>
          <a:p>
            <a:r>
              <a:rPr lang="es-ES" dirty="0"/>
              <a:t>Migración con </a:t>
            </a:r>
            <a:r>
              <a:rPr lang="es-ES" dirty="0" err="1"/>
              <a:t>migAz</a:t>
            </a:r>
            <a:endParaRPr lang="es-ES" dirty="0"/>
          </a:p>
        </p:txBody>
      </p:sp>
    </p:spTree>
    <p:extLst>
      <p:ext uri="{BB962C8B-B14F-4D97-AF65-F5344CB8AC3E}">
        <p14:creationId xmlns:p14="http://schemas.microsoft.com/office/powerpoint/2010/main" val="25328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600" dirty="0"/>
              <a:t>Migrando</a:t>
            </a:r>
            <a:r>
              <a:rPr lang="pt-BR" sz="3600" dirty="0"/>
              <a:t> </a:t>
            </a:r>
            <a:r>
              <a:rPr lang="pt-BR" sz="3600" dirty="0" err="1"/>
              <a:t>IaaS</a:t>
            </a:r>
            <a:r>
              <a:rPr lang="pt-BR" sz="3600" dirty="0"/>
              <a:t> </a:t>
            </a:r>
            <a:r>
              <a:rPr lang="pt-BR" sz="3600" dirty="0" err="1"/>
              <a:t>Clásico</a:t>
            </a:r>
            <a:r>
              <a:rPr lang="pt-BR" sz="3600" dirty="0"/>
              <a:t> (ASM) a Azure </a:t>
            </a:r>
            <a:r>
              <a:rPr lang="pt-BR" sz="3600" dirty="0" err="1"/>
              <a:t>Resource</a:t>
            </a:r>
            <a:r>
              <a:rPr lang="pt-BR" sz="3600" dirty="0"/>
              <a:t> Manager (ARM)</a:t>
            </a:r>
            <a:endParaRPr lang="es-ES_tradnl" sz="3600" dirty="0"/>
          </a:p>
        </p:txBody>
      </p:sp>
      <p:sp>
        <p:nvSpPr>
          <p:cNvPr id="3" name="Marcador de texto 2"/>
          <p:cNvSpPr>
            <a:spLocks noGrp="1"/>
          </p:cNvSpPr>
          <p:nvPr>
            <p:ph type="body" sz="quarter" idx="14"/>
          </p:nvPr>
        </p:nvSpPr>
        <p:spPr>
          <a:xfrm>
            <a:off x="1866543" y="3344863"/>
            <a:ext cx="4808895" cy="2067917"/>
          </a:xfrm>
        </p:spPr>
        <p:txBody>
          <a:bodyPr/>
          <a:lstStyle/>
          <a:p>
            <a:r>
              <a:rPr lang="es-ES_tradnl" dirty="0"/>
              <a:t>Alejandro Almeida</a:t>
            </a:r>
          </a:p>
          <a:p>
            <a:r>
              <a:rPr lang="es-ES_tradnl" sz="2000" dirty="0"/>
              <a:t>Cloud Solutions Architect at Intelequia Microsoft Azure Insider / Advisor</a:t>
            </a:r>
            <a:br>
              <a:rPr lang="es-ES_tradnl" sz="2000" dirty="0"/>
            </a:br>
            <a:r>
              <a:rPr lang="es-ES_tradnl" sz="1700" dirty="0"/>
              <a:t>@alejandrolmeida</a:t>
            </a:r>
          </a:p>
          <a:p>
            <a:r>
              <a:rPr lang="es-ES_tradnl" sz="1700" dirty="0"/>
              <a:t>es.linkedin.com/</a:t>
            </a:r>
            <a:r>
              <a:rPr lang="es-ES_tradnl" sz="1700" dirty="0" err="1"/>
              <a:t>alejandroalmeidagarcia</a:t>
            </a:r>
            <a:endParaRPr lang="es-ES_tradnl" sz="1700" dirty="0"/>
          </a:p>
          <a:p>
            <a:endParaRPr lang="es-ES_tradnl" sz="2000" dirty="0"/>
          </a:p>
        </p:txBody>
      </p:sp>
      <p:pic>
        <p:nvPicPr>
          <p:cNvPr id="5" name="Imagen 4"/>
          <p:cNvPicPr>
            <a:picLocks noChangeAspect="1"/>
          </p:cNvPicPr>
          <p:nvPr/>
        </p:nvPicPr>
        <p:blipFill>
          <a:blip r:embed="rId2"/>
          <a:stretch>
            <a:fillRect/>
          </a:stretch>
        </p:blipFill>
        <p:spPr>
          <a:xfrm>
            <a:off x="457200" y="3509904"/>
            <a:ext cx="1265237" cy="1358958"/>
          </a:xfrm>
          <a:prstGeom prst="rect">
            <a:avLst/>
          </a:prstGeom>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Text Placeholder 2"/>
          <p:cNvSpPr>
            <a:spLocks noGrp="1"/>
          </p:cNvSpPr>
          <p:nvPr>
            <p:ph type="body" sz="quarter" idx="13"/>
          </p:nvPr>
        </p:nvSpPr>
        <p:spPr/>
        <p:txBody>
          <a:bodyPr/>
          <a:lstStyle/>
          <a:p>
            <a:r>
              <a:rPr lang="es-ES" dirty="0"/>
              <a:t>http://aka.ms/MTS41</a:t>
            </a:r>
          </a:p>
        </p:txBody>
      </p:sp>
      <p:pic>
        <p:nvPicPr>
          <p:cNvPr id="6" name="Marcador de posición de imagen 5"/>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About</a:t>
            </a:r>
            <a:endParaRPr lang="es-ES" dirty="0"/>
          </a:p>
        </p:txBody>
      </p:sp>
      <p:sp>
        <p:nvSpPr>
          <p:cNvPr id="7" name="Content Placeholder 3"/>
          <p:cNvSpPr txBox="1">
            <a:spLocks/>
          </p:cNvSpPr>
          <p:nvPr/>
        </p:nvSpPr>
        <p:spPr>
          <a:xfrm>
            <a:off x="711874" y="4184606"/>
            <a:ext cx="5172586" cy="1142364"/>
          </a:xfrm>
          <a:prstGeom prst="rect">
            <a:avLst/>
          </a:prstGeom>
        </p:spPr>
        <p:txBody>
          <a:bodyPr vert="horz" wrap="square" lIns="0" tIns="0" rIns="0" bIns="0" rtlCol="0">
            <a:spAutoFit/>
          </a:bodyPr>
          <a:lstStyle>
            <a:lvl1pPr marL="341313" indent="-341313"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627063" indent="-285750"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914400" indent="-28733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712913" indent="-2254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4688" indent="-2317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defTabSz="932380">
              <a:buNone/>
            </a:pPr>
            <a:r>
              <a:rPr lang="es-ES" sz="3263" dirty="0">
                <a:latin typeface="Segoe UI Light"/>
              </a:rPr>
              <a:t>Alejandro Almeida</a:t>
            </a:r>
          </a:p>
          <a:p>
            <a:pPr marL="0" indent="0" defTabSz="932380">
              <a:buNone/>
            </a:pPr>
            <a:r>
              <a:rPr lang="es-ES" sz="2039" dirty="0">
                <a:latin typeface="Segoe UI Light"/>
              </a:rPr>
              <a:t>Cloud Solutions Architect at Intelequia</a:t>
            </a:r>
          </a:p>
          <a:p>
            <a:pPr marL="0" indent="0" defTabSz="932380">
              <a:buNone/>
            </a:pPr>
            <a:r>
              <a:rPr lang="es-ES" sz="2039" dirty="0">
                <a:latin typeface="Segoe UI Light"/>
              </a:rPr>
              <a:t>Microsoft Azure Advisor/Insider</a:t>
            </a:r>
          </a:p>
        </p:txBody>
      </p:sp>
      <p:grpSp>
        <p:nvGrpSpPr>
          <p:cNvPr id="4" name="Group 3"/>
          <p:cNvGrpSpPr/>
          <p:nvPr/>
        </p:nvGrpSpPr>
        <p:grpSpPr>
          <a:xfrm>
            <a:off x="750449" y="4423387"/>
            <a:ext cx="5848788" cy="2273598"/>
            <a:chOff x="5067737" y="3070318"/>
            <a:chExt cx="6408447" cy="222985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737" y="4204266"/>
              <a:ext cx="436635" cy="43663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078" y="4713911"/>
              <a:ext cx="430295" cy="430294"/>
            </a:xfrm>
            <a:prstGeom prst="rect">
              <a:avLst/>
            </a:prstGeom>
          </p:spPr>
        </p:pic>
        <p:sp>
          <p:nvSpPr>
            <p:cNvPr id="3" name="TextBox 2"/>
            <p:cNvSpPr txBox="1"/>
            <p:nvPr/>
          </p:nvSpPr>
          <p:spPr>
            <a:xfrm>
              <a:off x="5392172" y="3070318"/>
              <a:ext cx="6084012" cy="2229851"/>
            </a:xfrm>
            <a:prstGeom prst="rect">
              <a:avLst/>
            </a:prstGeom>
            <a:noFill/>
          </p:spPr>
          <p:txBody>
            <a:bodyPr wrap="square" lIns="186468" tIns="149175" rIns="186468" bIns="149175" rtlCol="0">
              <a:spAutoFit/>
            </a:bodyPr>
            <a:lstStyle/>
            <a:p>
              <a:pPr defTabSz="932239">
                <a:lnSpc>
                  <a:spcPct val="90000"/>
                </a:lnSpc>
              </a:pPr>
              <a:endParaRPr lang="en-US" sz="2400" dirty="0">
                <a:gradFill>
                  <a:gsLst>
                    <a:gs pos="2917">
                      <a:srgbClr val="FFFFFF"/>
                    </a:gs>
                    <a:gs pos="30000">
                      <a:srgbClr val="FFFFFF"/>
                    </a:gs>
                  </a:gsLst>
                  <a:lin ang="5400000" scaled="0"/>
                </a:gradFill>
                <a:latin typeface="Segoe UI Light"/>
              </a:endParaRPr>
            </a:p>
            <a:p>
              <a:pPr defTabSz="932239">
                <a:lnSpc>
                  <a:spcPct val="90000"/>
                </a:lnSpc>
              </a:pPr>
              <a:endParaRPr lang="en-US" sz="2400" dirty="0">
                <a:gradFill>
                  <a:gsLst>
                    <a:gs pos="2917">
                      <a:srgbClr val="FFFFFF"/>
                    </a:gs>
                    <a:gs pos="30000">
                      <a:srgbClr val="FFFFFF"/>
                    </a:gs>
                  </a:gsLst>
                  <a:lin ang="5400000" scaled="0"/>
                </a:gradFill>
                <a:latin typeface="Segoe UI Light"/>
              </a:endParaRPr>
            </a:p>
            <a:p>
              <a:pPr defTabSz="932239">
                <a:lnSpc>
                  <a:spcPct val="90000"/>
                </a:lnSpc>
              </a:pPr>
              <a:endParaRPr lang="en-US" sz="2400" dirty="0">
                <a:gradFill>
                  <a:gsLst>
                    <a:gs pos="2917">
                      <a:srgbClr val="FFFFFF"/>
                    </a:gs>
                    <a:gs pos="30000">
                      <a:srgbClr val="FFFFFF"/>
                    </a:gs>
                  </a:gsLst>
                  <a:lin ang="5400000" scaled="0"/>
                </a:gradFill>
                <a:latin typeface="Segoe UI Light"/>
              </a:endParaRPr>
            </a:p>
            <a:p>
              <a:pPr defTabSz="932239">
                <a:lnSpc>
                  <a:spcPct val="90000"/>
                </a:lnSpc>
              </a:pPr>
              <a:r>
                <a:rPr lang="es-ES_tradnl" sz="2400" dirty="0">
                  <a:latin typeface="+mj-lt"/>
                  <a:hlinkClick r:id="rId5" action="ppaction://hlinkfile"/>
                </a:rPr>
                <a:t>es.linkedin.com/</a:t>
              </a:r>
              <a:r>
                <a:rPr lang="es-ES_tradnl" sz="2400" dirty="0" err="1">
                  <a:latin typeface="+mj-lt"/>
                  <a:hlinkClick r:id="rId5" action="ppaction://hlinkfile"/>
                </a:rPr>
                <a:t>alejandroalmeidagarcia</a:t>
              </a:r>
              <a:endParaRPr lang="en-US" sz="2400" dirty="0">
                <a:gradFill>
                  <a:gsLst>
                    <a:gs pos="2917">
                      <a:srgbClr val="FFFFFF"/>
                    </a:gs>
                    <a:gs pos="30000">
                      <a:srgbClr val="FFFFFF"/>
                    </a:gs>
                  </a:gsLst>
                  <a:lin ang="5400000" scaled="0"/>
                </a:gradFill>
                <a:latin typeface="+mj-lt"/>
              </a:endParaRPr>
            </a:p>
            <a:p>
              <a:pPr defTabSz="932239">
                <a:lnSpc>
                  <a:spcPct val="90000"/>
                </a:lnSpc>
              </a:pPr>
              <a:endParaRPr lang="en-US" sz="2400" dirty="0">
                <a:gradFill>
                  <a:gsLst>
                    <a:gs pos="2917">
                      <a:srgbClr val="FFFFFF"/>
                    </a:gs>
                    <a:gs pos="30000">
                      <a:srgbClr val="FFFFFF"/>
                    </a:gs>
                  </a:gsLst>
                  <a:lin ang="5400000" scaled="0"/>
                </a:gradFill>
                <a:latin typeface="Segoe UI Light"/>
              </a:endParaRPr>
            </a:p>
            <a:p>
              <a:pPr defTabSz="932239">
                <a:lnSpc>
                  <a:spcPct val="90000"/>
                </a:lnSpc>
              </a:pPr>
              <a:r>
                <a:rPr lang="en-US" sz="2400" dirty="0">
                  <a:gradFill>
                    <a:gsLst>
                      <a:gs pos="2917">
                        <a:srgbClr val="FFFFFF"/>
                      </a:gs>
                      <a:gs pos="30000">
                        <a:srgbClr val="FFFFFF"/>
                      </a:gs>
                    </a:gsLst>
                    <a:lin ang="5400000" scaled="0"/>
                  </a:gradFill>
                  <a:latin typeface="Segoe UI Light"/>
                  <a:hlinkClick r:id="rId6"/>
                </a:rPr>
                <a:t>@alejandrolmeida </a:t>
              </a:r>
              <a:endParaRPr lang="en-US" sz="2400" dirty="0">
                <a:gradFill>
                  <a:gsLst>
                    <a:gs pos="2917">
                      <a:srgbClr val="FFFFFF"/>
                    </a:gs>
                    <a:gs pos="30000">
                      <a:srgbClr val="FFFFFF"/>
                    </a:gs>
                  </a:gsLst>
                  <a:lin ang="5400000" scaled="0"/>
                </a:gradFill>
                <a:latin typeface="Segoe UI Light"/>
              </a:endParaRPr>
            </a:p>
          </p:txBody>
        </p:sp>
      </p:grpSp>
      <p:pic>
        <p:nvPicPr>
          <p:cNvPr id="16" name="Imagen 15"/>
          <p:cNvPicPr>
            <a:picLocks noChangeAspect="1"/>
          </p:cNvPicPr>
          <p:nvPr/>
        </p:nvPicPr>
        <p:blipFill>
          <a:blip r:embed="rId7"/>
          <a:stretch>
            <a:fillRect/>
          </a:stretch>
        </p:blipFill>
        <p:spPr>
          <a:xfrm>
            <a:off x="757220" y="1603511"/>
            <a:ext cx="2260618" cy="2428071"/>
          </a:xfrm>
          <a:prstGeom prst="rect">
            <a:avLst/>
          </a:prstGeom>
        </p:spPr>
      </p:pic>
    </p:spTree>
    <p:extLst>
      <p:ext uri="{BB962C8B-B14F-4D97-AF65-F5344CB8AC3E}">
        <p14:creationId xmlns:p14="http://schemas.microsoft.com/office/powerpoint/2010/main" val="3594086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pt-BR" dirty="0"/>
              <a:t>Agenda</a:t>
            </a:r>
            <a:endParaRPr lang="en-US" dirty="0"/>
          </a:p>
        </p:txBody>
      </p:sp>
      <p:sp>
        <p:nvSpPr>
          <p:cNvPr id="6" name="Text Placeholder 5"/>
          <p:cNvSpPr>
            <a:spLocks noGrp="1"/>
          </p:cNvSpPr>
          <p:nvPr>
            <p:ph type="body" sz="quarter" idx="10"/>
          </p:nvPr>
        </p:nvSpPr>
        <p:spPr>
          <a:xfrm>
            <a:off x="274638" y="1287462"/>
            <a:ext cx="11828354" cy="5139869"/>
          </a:xfrm>
        </p:spPr>
        <p:txBody>
          <a:bodyPr/>
          <a:lstStyle/>
          <a:p>
            <a:r>
              <a:rPr lang="es-ES" dirty="0"/>
              <a:t>Los modelos de implementación</a:t>
            </a:r>
          </a:p>
          <a:p>
            <a:pPr lvl="1"/>
            <a:r>
              <a:rPr lang="es-ES" dirty="0"/>
              <a:t>Diferencias entre los modelos</a:t>
            </a:r>
          </a:p>
          <a:p>
            <a:pPr lvl="1"/>
            <a:r>
              <a:rPr lang="es-ES" dirty="0"/>
              <a:t>Compatibilidad entre modelos</a:t>
            </a:r>
          </a:p>
          <a:p>
            <a:r>
              <a:rPr lang="es-ES" dirty="0"/>
              <a:t>Migración soportada por la plataforma</a:t>
            </a:r>
          </a:p>
          <a:p>
            <a:pPr lvl="1"/>
            <a:r>
              <a:rPr lang="es-ES" dirty="0"/>
              <a:t>El proveedor de migración</a:t>
            </a:r>
          </a:p>
          <a:p>
            <a:pPr lvl="1"/>
            <a:r>
              <a:rPr lang="es-ES" dirty="0"/>
              <a:t>Consideraciones iniciales</a:t>
            </a:r>
          </a:p>
          <a:p>
            <a:pPr lvl="1"/>
            <a:r>
              <a:rPr lang="es-ES" dirty="0"/>
              <a:t>Ámbitos admitidos y no admitidos</a:t>
            </a:r>
          </a:p>
          <a:p>
            <a:pPr lvl="1"/>
            <a:r>
              <a:rPr lang="es-ES" dirty="0"/>
              <a:t>La experiencia de migración</a:t>
            </a:r>
          </a:p>
          <a:p>
            <a:pPr lvl="1"/>
            <a:r>
              <a:rPr lang="es-ES" dirty="0"/>
              <a:t>Demo de migración con </a:t>
            </a:r>
            <a:r>
              <a:rPr lang="es-ES" dirty="0">
                <a:hlinkClick r:id="rId3"/>
              </a:rPr>
              <a:t>PowerShell</a:t>
            </a:r>
            <a:endParaRPr lang="es-ES" dirty="0"/>
          </a:p>
          <a:p>
            <a:r>
              <a:rPr lang="es-ES" dirty="0"/>
              <a:t>Las herramientas de la comunidad</a:t>
            </a:r>
          </a:p>
          <a:p>
            <a:pPr lvl="1"/>
            <a:r>
              <a:rPr lang="es-ES" dirty="0">
                <a:hlinkClick r:id="rId4"/>
              </a:rPr>
              <a:t>ASM2ARM</a:t>
            </a:r>
            <a:r>
              <a:rPr lang="es-ES" dirty="0"/>
              <a:t> y </a:t>
            </a:r>
            <a:r>
              <a:rPr lang="es-ES" dirty="0">
                <a:hlinkClick r:id="rId5"/>
              </a:rPr>
              <a:t>#</a:t>
            </a:r>
            <a:r>
              <a:rPr lang="es-ES" dirty="0" err="1">
                <a:hlinkClick r:id="rId5"/>
              </a:rPr>
              <a:t>migAz</a:t>
            </a:r>
            <a:r>
              <a:rPr lang="es-ES" dirty="0">
                <a:hlinkClick r:id="rId5"/>
              </a:rPr>
              <a:t> </a:t>
            </a:r>
            <a:endParaRPr lang="es-ES" dirty="0"/>
          </a:p>
          <a:p>
            <a:pPr lvl="1"/>
            <a:r>
              <a:rPr lang="es-ES" dirty="0"/>
              <a:t>Demo de migración con </a:t>
            </a:r>
            <a:r>
              <a:rPr lang="es-ES" dirty="0" err="1"/>
              <a:t>migAz</a:t>
            </a:r>
            <a:endParaRPr lang="es-E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s-ES" sz="7200" dirty="0"/>
              <a:t>Los modelos de implementación</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loud large"/>
          <p:cNvSpPr>
            <a:spLocks/>
          </p:cNvSpPr>
          <p:nvPr/>
        </p:nvSpPr>
        <p:spPr bwMode="black">
          <a:xfrm>
            <a:off x="1530664" y="1909924"/>
            <a:ext cx="8474626" cy="408907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18"/>
            <a:endParaRPr lang="en-US" sz="1632">
              <a:solidFill>
                <a:prstClr val="black"/>
              </a:solidFill>
            </a:endParaRPr>
          </a:p>
        </p:txBody>
      </p:sp>
      <p:sp>
        <p:nvSpPr>
          <p:cNvPr id="28" name="TextBox 27"/>
          <p:cNvSpPr txBox="1"/>
          <p:nvPr/>
        </p:nvSpPr>
        <p:spPr>
          <a:xfrm>
            <a:off x="3039108" y="421937"/>
            <a:ext cx="7421545" cy="720197"/>
          </a:xfrm>
          <a:prstGeom prst="rect">
            <a:avLst/>
          </a:prstGeom>
          <a:noFill/>
        </p:spPr>
        <p:txBody>
          <a:bodyPr wrap="square" rtlCol="0">
            <a:spAutoFit/>
          </a:bodyPr>
          <a:lstStyle/>
          <a:p>
            <a:r>
              <a:rPr lang="en-US" sz="4080" b="1" dirty="0" err="1">
                <a:latin typeface="+mj-lt"/>
              </a:rPr>
              <a:t>Implementación</a:t>
            </a:r>
            <a:r>
              <a:rPr lang="en-US" sz="4080" b="1" dirty="0">
                <a:latin typeface="+mj-lt"/>
              </a:rPr>
              <a:t> de </a:t>
            </a:r>
            <a:r>
              <a:rPr lang="en-US" sz="4080" b="1" dirty="0" err="1">
                <a:latin typeface="+mj-lt"/>
              </a:rPr>
              <a:t>recursos</a:t>
            </a:r>
            <a:endParaRPr lang="en-US" sz="4080" dirty="0">
              <a:latin typeface="+mj-lt"/>
            </a:endParaRPr>
          </a:p>
        </p:txBody>
      </p:sp>
      <p:pic>
        <p:nvPicPr>
          <p:cNvPr id="32"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153153" y="3284122"/>
            <a:ext cx="2521345" cy="163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Bent Arrow 1"/>
          <p:cNvSpPr/>
          <p:nvPr/>
        </p:nvSpPr>
        <p:spPr>
          <a:xfrm flipV="1">
            <a:off x="1786300" y="3116635"/>
            <a:ext cx="3284353" cy="1471053"/>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pic>
        <p:nvPicPr>
          <p:cNvPr id="33" name="Picture 15"/>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026797" y="3366497"/>
            <a:ext cx="1353488" cy="122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165632" y="1626329"/>
            <a:ext cx="1623108" cy="1662020"/>
          </a:xfrm>
          <a:prstGeom prst="rect">
            <a:avLst/>
          </a:prstGeom>
          <a:noFill/>
          <a:ln>
            <a:noFill/>
          </a:ln>
          <a:extLst/>
        </p:spPr>
      </p:pic>
      <p:pic>
        <p:nvPicPr>
          <p:cNvPr id="40" name="Picture 1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10760" y="3154417"/>
            <a:ext cx="573162" cy="56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9047213" y="3207651"/>
            <a:ext cx="582877" cy="47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9777811" y="3208388"/>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7"/>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03602" y="3212280"/>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9829125" y="3899601"/>
            <a:ext cx="560210" cy="55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8342332" y="3938537"/>
            <a:ext cx="51001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9095769" y="3915393"/>
            <a:ext cx="495446" cy="5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4"/>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644079" y="3879413"/>
            <a:ext cx="497064" cy="5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9041170" y="4655804"/>
            <a:ext cx="545637" cy="55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31"/>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9794499" y="4733520"/>
            <a:ext cx="620116" cy="40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0"/>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8281841" y="4747521"/>
            <a:ext cx="620743" cy="414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1"/>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10569601" y="4703890"/>
            <a:ext cx="646023" cy="42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Double Brace 58"/>
          <p:cNvSpPr/>
          <p:nvPr/>
        </p:nvSpPr>
        <p:spPr>
          <a:xfrm>
            <a:off x="7756998" y="3084218"/>
            <a:ext cx="3911240" cy="2279627"/>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4" name="TextBox 27"/>
          <p:cNvSpPr txBox="1"/>
          <p:nvPr/>
        </p:nvSpPr>
        <p:spPr>
          <a:xfrm>
            <a:off x="1407565" y="1103109"/>
            <a:ext cx="1139242" cy="523220"/>
          </a:xfrm>
          <a:prstGeom prst="rect">
            <a:avLst/>
          </a:prstGeom>
          <a:noFill/>
        </p:spPr>
        <p:txBody>
          <a:bodyPr wrap="square" rtlCol="0">
            <a:spAutoFit/>
          </a:bodyPr>
          <a:lstStyle/>
          <a:p>
            <a:r>
              <a:rPr lang="en-US" sz="2800" b="1" dirty="0">
                <a:latin typeface="+mj-lt"/>
              </a:rPr>
              <a:t>Code</a:t>
            </a:r>
            <a:endParaRPr lang="en-US" sz="2800" dirty="0">
              <a:latin typeface="+mj-lt"/>
            </a:endParaRPr>
          </a:p>
        </p:txBody>
      </p:sp>
      <p:sp>
        <p:nvSpPr>
          <p:cNvPr id="55" name="TextBox 27"/>
          <p:cNvSpPr txBox="1"/>
          <p:nvPr/>
        </p:nvSpPr>
        <p:spPr>
          <a:xfrm>
            <a:off x="5868872" y="4891490"/>
            <a:ext cx="1249337" cy="523220"/>
          </a:xfrm>
          <a:prstGeom prst="rect">
            <a:avLst/>
          </a:prstGeom>
          <a:noFill/>
        </p:spPr>
        <p:txBody>
          <a:bodyPr wrap="square" rtlCol="0">
            <a:spAutoFit/>
          </a:bodyPr>
          <a:lstStyle/>
          <a:p>
            <a:r>
              <a:rPr lang="en-US" sz="2800" b="1" dirty="0">
                <a:latin typeface="+mj-lt"/>
              </a:rPr>
              <a:t>Cloud</a:t>
            </a:r>
            <a:endParaRPr lang="en-US" sz="2800" dirty="0">
              <a:latin typeface="+mj-lt"/>
            </a:endParaRPr>
          </a:p>
        </p:txBody>
      </p:sp>
    </p:spTree>
    <p:extLst>
      <p:ext uri="{BB962C8B-B14F-4D97-AF65-F5344CB8AC3E}">
        <p14:creationId xmlns:p14="http://schemas.microsoft.com/office/powerpoint/2010/main" val="3588732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par>
                                <p:cTn id="28" presetID="9" presetClass="emph" presetSubtype="0" grpId="1" nodeType="withEffect">
                                  <p:stCondLst>
                                    <p:cond delay="0"/>
                                  </p:stCondLst>
                                  <p:childTnLst>
                                    <p:set>
                                      <p:cBhvr rctx="PPT">
                                        <p:cTn id="29" dur="indefinite"/>
                                        <p:tgtEl>
                                          <p:spTgt spid="39"/>
                                        </p:tgtEl>
                                        <p:attrNameLst>
                                          <p:attrName>style.opacity</p:attrName>
                                        </p:attrNameLst>
                                      </p:cBhvr>
                                      <p:to>
                                        <p:strVal val="0.5"/>
                                      </p:to>
                                    </p:set>
                                    <p:animEffect filter="image" prLst="opacity: 0.5">
                                      <p:cBhvr rctx="IE">
                                        <p:cTn id="30" dur="indefinite"/>
                                        <p:tgtEl>
                                          <p:spTgt spid="39"/>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par>
                          <p:cTn id="51" fill="hold">
                            <p:stCondLst>
                              <p:cond delay="3500"/>
                            </p:stCondLst>
                            <p:childTnLst>
                              <p:par>
                                <p:cTn id="52" presetID="2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par>
                          <p:cTn id="55" fill="hold">
                            <p:stCondLst>
                              <p:cond delay="4000"/>
                            </p:stCondLst>
                            <p:childTnLst>
                              <p:par>
                                <p:cTn id="56" presetID="22" presetClass="entr" presetSubtype="8"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par>
                          <p:cTn id="59" fill="hold">
                            <p:stCondLst>
                              <p:cond delay="4500"/>
                            </p:stCondLst>
                            <p:childTnLst>
                              <p:par>
                                <p:cTn id="60" presetID="22" presetClass="entr" presetSubtype="8"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par>
                          <p:cTn id="63" fill="hold">
                            <p:stCondLst>
                              <p:cond delay="5000"/>
                            </p:stCondLst>
                            <p:childTnLst>
                              <p:par>
                                <p:cTn id="64" presetID="22" presetClass="entr" presetSubtype="8"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left)">
                                      <p:cBhvr>
                                        <p:cTn id="66" dur="500"/>
                                        <p:tgtEl>
                                          <p:spTgt spid="47"/>
                                        </p:tgtEl>
                                      </p:cBhvr>
                                    </p:animEffect>
                                  </p:childTnLst>
                                </p:cTn>
                              </p:par>
                            </p:childTnLst>
                          </p:cTn>
                        </p:par>
                        <p:par>
                          <p:cTn id="67" fill="hold">
                            <p:stCondLst>
                              <p:cond delay="5500"/>
                            </p:stCondLst>
                            <p:childTnLst>
                              <p:par>
                                <p:cTn id="68" presetID="22" presetClass="entr" presetSubtype="8"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500"/>
                                        <p:tgtEl>
                                          <p:spTgt spid="50"/>
                                        </p:tgtEl>
                                      </p:cBhvr>
                                    </p:animEffect>
                                  </p:childTnLst>
                                </p:cTn>
                              </p:par>
                            </p:childTnLst>
                          </p:cTn>
                        </p:par>
                        <p:par>
                          <p:cTn id="71" fill="hold">
                            <p:stCondLst>
                              <p:cond delay="6000"/>
                            </p:stCondLst>
                            <p:childTnLst>
                              <p:par>
                                <p:cTn id="72" presetID="22" presetClass="entr" presetSubtype="8"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left)">
                                      <p:cBhvr>
                                        <p:cTn id="74" dur="500"/>
                                        <p:tgtEl>
                                          <p:spTgt spid="48"/>
                                        </p:tgtEl>
                                      </p:cBhvr>
                                    </p:animEffect>
                                  </p:childTnLst>
                                </p:cTn>
                              </p:par>
                            </p:childTnLst>
                          </p:cTn>
                        </p:par>
                        <p:par>
                          <p:cTn id="75" fill="hold">
                            <p:stCondLst>
                              <p:cond delay="6500"/>
                            </p:stCondLst>
                            <p:childTnLst>
                              <p:par>
                                <p:cTn id="76" presetID="22" presetClass="entr" presetSubtype="8" fill="hold"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left)">
                                      <p:cBhvr>
                                        <p:cTn id="78" dur="500"/>
                                        <p:tgtEl>
                                          <p:spTgt spid="49"/>
                                        </p:tgtEl>
                                      </p:cBhvr>
                                    </p:animEffect>
                                  </p:childTnLst>
                                </p:cTn>
                              </p:par>
                            </p:childTnLst>
                          </p:cTn>
                        </p:par>
                        <p:par>
                          <p:cTn id="79" fill="hold">
                            <p:stCondLst>
                              <p:cond delay="7000"/>
                            </p:stCondLst>
                            <p:childTnLst>
                              <p:par>
                                <p:cTn id="80" presetID="22" presetClass="entr" presetSubtype="8" fill="hold"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52" grpId="0" animBg="1"/>
      <p:bldP spid="54"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 </a:t>
            </a:r>
            <a:r>
              <a:rPr lang="en-US" dirty="0" err="1"/>
              <a:t>modelos</a:t>
            </a:r>
            <a:r>
              <a:rPr lang="en-US" dirty="0"/>
              <a:t> de </a:t>
            </a:r>
            <a:r>
              <a:rPr lang="en-US" dirty="0" err="1"/>
              <a:t>implementación</a:t>
            </a:r>
            <a:br>
              <a:rPr lang="en-US" dirty="0"/>
            </a:br>
            <a:r>
              <a:rPr lang="en-US" sz="4000" dirty="0" err="1">
                <a:gradFill>
                  <a:gsLst>
                    <a:gs pos="0">
                      <a:schemeClr val="tx2"/>
                    </a:gs>
                    <a:gs pos="100000">
                      <a:schemeClr val="tx2"/>
                    </a:gs>
                  </a:gsLst>
                  <a:lin ang="5400000" scaled="0"/>
                </a:gradFill>
              </a:rPr>
              <a:t>Diferencias</a:t>
            </a:r>
            <a:r>
              <a:rPr lang="en-US" sz="4000" dirty="0">
                <a:gradFill>
                  <a:gsLst>
                    <a:gs pos="0">
                      <a:schemeClr val="tx2"/>
                    </a:gs>
                    <a:gs pos="100000">
                      <a:schemeClr val="tx2"/>
                    </a:gs>
                  </a:gsLst>
                  <a:lin ang="5400000" scaled="0"/>
                </a:gradFill>
              </a:rPr>
              <a:t> entre </a:t>
            </a:r>
            <a:r>
              <a:rPr lang="en-US" sz="4000" dirty="0" err="1">
                <a:gradFill>
                  <a:gsLst>
                    <a:gs pos="0">
                      <a:schemeClr val="tx2"/>
                    </a:gs>
                    <a:gs pos="100000">
                      <a:schemeClr val="tx2"/>
                    </a:gs>
                  </a:gsLst>
                  <a:lin ang="5400000" scaled="0"/>
                </a:gradFill>
              </a:rPr>
              <a:t>los</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modelos</a:t>
            </a:r>
            <a:endParaRPr lang="en-US" sz="4000" dirty="0">
              <a:gradFill>
                <a:gsLst>
                  <a:gs pos="0">
                    <a:schemeClr val="tx2"/>
                  </a:gs>
                  <a:gs pos="100000">
                    <a:schemeClr val="tx2"/>
                  </a:gs>
                </a:gsLst>
                <a:lin ang="5400000" scaled="0"/>
              </a:gradFill>
            </a:endParaRPr>
          </a:p>
        </p:txBody>
      </p:sp>
      <p:pic>
        <p:nvPicPr>
          <p:cNvPr id="7" name="Imagen 6"/>
          <p:cNvPicPr>
            <a:picLocks noChangeAspect="1"/>
          </p:cNvPicPr>
          <p:nvPr/>
        </p:nvPicPr>
        <p:blipFill>
          <a:blip r:embed="rId3"/>
          <a:stretch>
            <a:fillRect/>
          </a:stretch>
        </p:blipFill>
        <p:spPr>
          <a:xfrm>
            <a:off x="5761038" y="1633310"/>
            <a:ext cx="6128639" cy="4658450"/>
          </a:xfrm>
          <a:prstGeom prst="rect">
            <a:avLst/>
          </a:prstGeom>
        </p:spPr>
      </p:pic>
      <p:sp>
        <p:nvSpPr>
          <p:cNvPr id="5" name="Text Placeholder 2"/>
          <p:cNvSpPr>
            <a:spLocks noGrp="1"/>
          </p:cNvSpPr>
          <p:nvPr>
            <p:ph type="body" sz="quarter" idx="10"/>
          </p:nvPr>
        </p:nvSpPr>
        <p:spPr>
          <a:xfrm>
            <a:off x="274638" y="1668462"/>
            <a:ext cx="5562599" cy="3360920"/>
          </a:xfrm>
        </p:spPr>
        <p:txBody>
          <a:bodyPr/>
          <a:lstStyle/>
          <a:p>
            <a:r>
              <a:rPr lang="en-US" dirty="0"/>
              <a:t>ASM</a:t>
            </a:r>
          </a:p>
          <a:p>
            <a:pPr lvl="1"/>
            <a:r>
              <a:rPr lang="en-US" dirty="0" err="1"/>
              <a:t>Orientado</a:t>
            </a:r>
            <a:r>
              <a:rPr lang="en-US" dirty="0"/>
              <a:t> a </a:t>
            </a:r>
            <a:r>
              <a:rPr lang="en-US" dirty="0" err="1"/>
              <a:t>los</a:t>
            </a:r>
            <a:r>
              <a:rPr lang="en-US" dirty="0"/>
              <a:t> </a:t>
            </a:r>
            <a:r>
              <a:rPr lang="en-US" dirty="0" err="1"/>
              <a:t>servicios</a:t>
            </a:r>
            <a:endParaRPr lang="en-US" dirty="0"/>
          </a:p>
          <a:p>
            <a:pPr lvl="1"/>
            <a:r>
              <a:rPr lang="en-US" dirty="0"/>
              <a:t>Los </a:t>
            </a:r>
            <a:r>
              <a:rPr lang="en-US" dirty="0" err="1"/>
              <a:t>recursos</a:t>
            </a:r>
            <a:r>
              <a:rPr lang="en-US" dirty="0"/>
              <a:t> no </a:t>
            </a:r>
            <a:r>
              <a:rPr lang="en-US" dirty="0" err="1"/>
              <a:t>estan</a:t>
            </a:r>
            <a:r>
              <a:rPr lang="en-US" dirty="0"/>
              <a:t> </a:t>
            </a:r>
            <a:r>
              <a:rPr lang="en-US" dirty="0" err="1"/>
              <a:t>asociados</a:t>
            </a:r>
            <a:endParaRPr lang="en-US" dirty="0"/>
          </a:p>
          <a:p>
            <a:pPr lvl="1"/>
            <a:r>
              <a:rPr lang="en-US" dirty="0" err="1"/>
              <a:t>Despliegue</a:t>
            </a:r>
            <a:r>
              <a:rPr lang="en-US" dirty="0"/>
              <a:t> </a:t>
            </a:r>
            <a:r>
              <a:rPr lang="en-US" dirty="0" err="1"/>
              <a:t>mediante</a:t>
            </a:r>
            <a:r>
              <a:rPr lang="en-US" dirty="0"/>
              <a:t> portal o </a:t>
            </a:r>
            <a:r>
              <a:rPr lang="en-US" dirty="0" err="1"/>
              <a:t>scrtips</a:t>
            </a:r>
            <a:r>
              <a:rPr lang="en-US" dirty="0"/>
              <a:t> </a:t>
            </a:r>
            <a:r>
              <a:rPr lang="en-US" dirty="0" err="1"/>
              <a:t>secuenciados</a:t>
            </a:r>
            <a:r>
              <a:rPr lang="en-US" dirty="0"/>
              <a:t> </a:t>
            </a:r>
            <a:r>
              <a:rPr lang="en-US" dirty="0" err="1"/>
              <a:t>en</a:t>
            </a:r>
            <a:r>
              <a:rPr lang="en-US" dirty="0"/>
              <a:t> el </a:t>
            </a:r>
            <a:r>
              <a:rPr lang="en-US" dirty="0" err="1"/>
              <a:t>orden</a:t>
            </a:r>
            <a:r>
              <a:rPr lang="en-US" dirty="0"/>
              <a:t> </a:t>
            </a:r>
            <a:r>
              <a:rPr lang="en-US" dirty="0" err="1"/>
              <a:t>correcto</a:t>
            </a:r>
            <a:r>
              <a:rPr lang="en-US" dirty="0"/>
              <a:t>.</a:t>
            </a:r>
          </a:p>
          <a:p>
            <a:pPr lvl="1"/>
            <a:r>
              <a:rPr lang="en-US" dirty="0"/>
              <a:t>Se </a:t>
            </a:r>
            <a:r>
              <a:rPr lang="en-US" dirty="0" err="1"/>
              <a:t>debe</a:t>
            </a:r>
            <a:r>
              <a:rPr lang="en-US" dirty="0"/>
              <a:t> </a:t>
            </a:r>
            <a:r>
              <a:rPr lang="en-US" dirty="0" err="1"/>
              <a:t>eliminar</a:t>
            </a:r>
            <a:r>
              <a:rPr lang="en-US" dirty="0"/>
              <a:t> </a:t>
            </a:r>
            <a:r>
              <a:rPr lang="en-US" dirty="0" err="1"/>
              <a:t>cada</a:t>
            </a:r>
            <a:r>
              <a:rPr lang="en-US" dirty="0"/>
              <a:t> </a:t>
            </a:r>
            <a:r>
              <a:rPr lang="en-US" dirty="0" err="1"/>
              <a:t>recurso</a:t>
            </a:r>
            <a:r>
              <a:rPr lang="en-US" dirty="0"/>
              <a:t> de </a:t>
            </a:r>
            <a:r>
              <a:rPr lang="en-US" dirty="0" err="1"/>
              <a:t>manera</a:t>
            </a:r>
            <a:r>
              <a:rPr lang="en-US" dirty="0"/>
              <a:t> </a:t>
            </a:r>
            <a:r>
              <a:rPr lang="en-US" dirty="0" err="1"/>
              <a:t>independiente</a:t>
            </a:r>
            <a:endParaRPr lang="en-US" dirty="0"/>
          </a:p>
        </p:txBody>
      </p:sp>
    </p:spTree>
    <p:extLst>
      <p:ext uri="{BB962C8B-B14F-4D97-AF65-F5344CB8AC3E}">
        <p14:creationId xmlns:p14="http://schemas.microsoft.com/office/powerpoint/2010/main" val="2124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5456237" y="2125663"/>
            <a:ext cx="6627983" cy="4062867"/>
          </a:xfrm>
          <a:prstGeom prst="rect">
            <a:avLst/>
          </a:prstGeom>
        </p:spPr>
      </p:pic>
      <p:sp>
        <p:nvSpPr>
          <p:cNvPr id="4" name="Text Placeholder 2"/>
          <p:cNvSpPr>
            <a:spLocks noGrp="1"/>
          </p:cNvSpPr>
          <p:nvPr>
            <p:ph type="body" sz="quarter" idx="10"/>
          </p:nvPr>
        </p:nvSpPr>
        <p:spPr>
          <a:xfrm>
            <a:off x="274638" y="1668462"/>
            <a:ext cx="5562599" cy="4801314"/>
          </a:xfrm>
        </p:spPr>
        <p:txBody>
          <a:bodyPr/>
          <a:lstStyle/>
          <a:p>
            <a:r>
              <a:rPr lang="en-US" dirty="0"/>
              <a:t>ARM</a:t>
            </a:r>
          </a:p>
          <a:p>
            <a:pPr lvl="1"/>
            <a:r>
              <a:rPr lang="en-US" dirty="0" err="1"/>
              <a:t>Implementa</a:t>
            </a:r>
            <a:r>
              <a:rPr lang="en-US" dirty="0"/>
              <a:t> </a:t>
            </a:r>
            <a:r>
              <a:rPr lang="en-US" dirty="0" err="1"/>
              <a:t>Grupo</a:t>
            </a:r>
            <a:r>
              <a:rPr lang="en-US" dirty="0"/>
              <a:t> de </a:t>
            </a:r>
            <a:r>
              <a:rPr lang="en-US" dirty="0" err="1"/>
              <a:t>Recursos</a:t>
            </a:r>
            <a:endParaRPr lang="en-US" dirty="0"/>
          </a:p>
          <a:p>
            <a:pPr lvl="1"/>
            <a:r>
              <a:rPr lang="en-US" dirty="0" err="1"/>
              <a:t>Despliegues</a:t>
            </a:r>
            <a:r>
              <a:rPr lang="en-US" dirty="0"/>
              <a:t> con </a:t>
            </a:r>
            <a:r>
              <a:rPr lang="en-US" dirty="0" err="1"/>
              <a:t>seguridad</a:t>
            </a:r>
            <a:endParaRPr lang="en-US" dirty="0"/>
          </a:p>
          <a:p>
            <a:pPr lvl="1"/>
            <a:r>
              <a:rPr lang="en-US" dirty="0"/>
              <a:t>Control de </a:t>
            </a:r>
            <a:r>
              <a:rPr lang="en-US" dirty="0" err="1"/>
              <a:t>acceso</a:t>
            </a:r>
            <a:r>
              <a:rPr lang="en-US" dirty="0"/>
              <a:t> (IAM)</a:t>
            </a:r>
          </a:p>
          <a:p>
            <a:pPr lvl="1"/>
            <a:r>
              <a:rPr lang="en-US" dirty="0" err="1"/>
              <a:t>Etiquetado</a:t>
            </a:r>
            <a:r>
              <a:rPr lang="en-US" dirty="0"/>
              <a:t> de </a:t>
            </a:r>
            <a:r>
              <a:rPr lang="en-US" dirty="0" err="1"/>
              <a:t>recursos</a:t>
            </a:r>
            <a:endParaRPr lang="en-US" dirty="0"/>
          </a:p>
          <a:p>
            <a:pPr lvl="1"/>
            <a:r>
              <a:rPr lang="en-US" dirty="0" err="1"/>
              <a:t>Plantillas</a:t>
            </a:r>
            <a:r>
              <a:rPr lang="en-US" dirty="0"/>
              <a:t> de </a:t>
            </a:r>
            <a:r>
              <a:rPr lang="en-US" dirty="0" err="1"/>
              <a:t>recursos</a:t>
            </a:r>
            <a:endParaRPr lang="en-US" dirty="0"/>
          </a:p>
          <a:p>
            <a:pPr lvl="1"/>
            <a:r>
              <a:rPr lang="en-US" dirty="0" err="1"/>
              <a:t>Dependencias</a:t>
            </a:r>
            <a:r>
              <a:rPr lang="en-US" dirty="0"/>
              <a:t> entre </a:t>
            </a:r>
            <a:r>
              <a:rPr lang="en-US" dirty="0" err="1"/>
              <a:t>recursos</a:t>
            </a:r>
            <a:endParaRPr lang="en-US" dirty="0"/>
          </a:p>
          <a:p>
            <a:pPr lvl="1"/>
            <a:r>
              <a:rPr lang="en-US" dirty="0"/>
              <a:t>cmdlets: “</a:t>
            </a:r>
            <a:r>
              <a:rPr lang="es-ES" i="1" dirty="0" err="1"/>
              <a:t>Verb-AzureRmNoun</a:t>
            </a:r>
            <a:r>
              <a:rPr lang="en-US" dirty="0"/>
              <a:t>”</a:t>
            </a:r>
          </a:p>
          <a:p>
            <a:pPr marL="342900" lvl="1" indent="0">
              <a:buNone/>
            </a:pPr>
            <a:endParaRPr lang="en-US" dirty="0"/>
          </a:p>
          <a:p>
            <a:pPr lvl="1"/>
            <a:endParaRPr lang="en-US" dirty="0"/>
          </a:p>
          <a:p>
            <a:pPr lvl="1"/>
            <a:endParaRPr lang="en-US" dirty="0"/>
          </a:p>
        </p:txBody>
      </p:sp>
      <p:sp>
        <p:nvSpPr>
          <p:cNvPr id="3" name="Título 2"/>
          <p:cNvSpPr>
            <a:spLocks noGrp="1"/>
          </p:cNvSpPr>
          <p:nvPr>
            <p:ph type="title"/>
          </p:nvPr>
        </p:nvSpPr>
        <p:spPr/>
        <p:txBody>
          <a:bodyPr/>
          <a:lstStyle/>
          <a:p>
            <a:r>
              <a:rPr lang="en-US" dirty="0"/>
              <a:t>Los </a:t>
            </a:r>
            <a:r>
              <a:rPr lang="en-US" dirty="0" err="1"/>
              <a:t>modelos</a:t>
            </a:r>
            <a:r>
              <a:rPr lang="en-US" dirty="0"/>
              <a:t> de </a:t>
            </a:r>
            <a:r>
              <a:rPr lang="en-US" dirty="0" err="1"/>
              <a:t>implementación</a:t>
            </a:r>
            <a:br>
              <a:rPr lang="en-US" dirty="0"/>
            </a:br>
            <a:r>
              <a:rPr lang="en-US" sz="4000" dirty="0" err="1">
                <a:gradFill>
                  <a:gsLst>
                    <a:gs pos="0">
                      <a:schemeClr val="tx2"/>
                    </a:gs>
                    <a:gs pos="100000">
                      <a:schemeClr val="tx2"/>
                    </a:gs>
                  </a:gsLst>
                  <a:lin ang="5400000" scaled="0"/>
                </a:gradFill>
              </a:rPr>
              <a:t>Diferencias</a:t>
            </a:r>
            <a:r>
              <a:rPr lang="en-US" sz="4000" dirty="0">
                <a:gradFill>
                  <a:gsLst>
                    <a:gs pos="0">
                      <a:schemeClr val="tx2"/>
                    </a:gs>
                    <a:gs pos="100000">
                      <a:schemeClr val="tx2"/>
                    </a:gs>
                  </a:gsLst>
                  <a:lin ang="5400000" scaled="0"/>
                </a:gradFill>
              </a:rPr>
              <a:t> entre </a:t>
            </a:r>
            <a:r>
              <a:rPr lang="en-US" sz="4000" dirty="0" err="1">
                <a:gradFill>
                  <a:gsLst>
                    <a:gs pos="0">
                      <a:schemeClr val="tx2"/>
                    </a:gs>
                    <a:gs pos="100000">
                      <a:schemeClr val="tx2"/>
                    </a:gs>
                  </a:gsLst>
                  <a:lin ang="5400000" scaled="0"/>
                </a:gradFill>
              </a:rPr>
              <a:t>los</a:t>
            </a:r>
            <a:r>
              <a:rPr lang="en-US" sz="4000" dirty="0">
                <a:gradFill>
                  <a:gsLst>
                    <a:gs pos="0">
                      <a:schemeClr val="tx2"/>
                    </a:gs>
                    <a:gs pos="100000">
                      <a:schemeClr val="tx2"/>
                    </a:gs>
                  </a:gsLst>
                  <a:lin ang="5400000" scaled="0"/>
                </a:gradFill>
              </a:rPr>
              <a:t> </a:t>
            </a:r>
            <a:r>
              <a:rPr lang="en-US" sz="4000" dirty="0" err="1">
                <a:gradFill>
                  <a:gsLst>
                    <a:gs pos="0">
                      <a:schemeClr val="tx2"/>
                    </a:gs>
                    <a:gs pos="100000">
                      <a:schemeClr val="tx2"/>
                    </a:gs>
                  </a:gsLst>
                  <a:lin ang="5400000" scaled="0"/>
                </a:gradFill>
              </a:rPr>
              <a:t>modelos</a:t>
            </a:r>
            <a:endParaRPr lang="es-ES" dirty="0"/>
          </a:p>
        </p:txBody>
      </p:sp>
    </p:spTree>
    <p:extLst>
      <p:ext uri="{BB962C8B-B14F-4D97-AF65-F5344CB8AC3E}">
        <p14:creationId xmlns:p14="http://schemas.microsoft.com/office/powerpoint/2010/main" val="167699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Servicios</a:t>
            </a:r>
            <a:r>
              <a:rPr lang="en-US" dirty="0"/>
              <a:t> </a:t>
            </a:r>
            <a:r>
              <a:rPr lang="en-US" dirty="0" err="1"/>
              <a:t>disponibles</a:t>
            </a:r>
            <a:r>
              <a:rPr lang="en-US" dirty="0"/>
              <a:t> </a:t>
            </a:r>
            <a:r>
              <a:rPr lang="en-US" dirty="0" err="1"/>
              <a:t>en</a:t>
            </a:r>
            <a:r>
              <a:rPr lang="en-US" dirty="0"/>
              <a:t> ARM</a:t>
            </a:r>
            <a:br>
              <a:rPr lang="en-US" dirty="0"/>
            </a:br>
            <a:r>
              <a:rPr lang="en-US" sz="4000" dirty="0" err="1">
                <a:gradFill>
                  <a:gsLst>
                    <a:gs pos="0">
                      <a:schemeClr val="tx2"/>
                    </a:gs>
                    <a:gs pos="100000">
                      <a:schemeClr val="tx2"/>
                    </a:gs>
                  </a:gsLst>
                  <a:lin ang="5400000" scaled="0"/>
                </a:gradFill>
              </a:rPr>
              <a:t>Compatibilidad</a:t>
            </a:r>
            <a:r>
              <a:rPr lang="en-US" sz="4000" dirty="0">
                <a:gradFill>
                  <a:gsLst>
                    <a:gs pos="0">
                      <a:schemeClr val="tx2"/>
                    </a:gs>
                    <a:gs pos="100000">
                      <a:schemeClr val="tx2"/>
                    </a:gs>
                  </a:gsLst>
                  <a:lin ang="5400000" scaled="0"/>
                </a:gradFill>
              </a:rPr>
              <a:t> entre </a:t>
            </a:r>
            <a:r>
              <a:rPr lang="en-US" sz="4000" dirty="0" err="1">
                <a:gradFill>
                  <a:gsLst>
                    <a:gs pos="0">
                      <a:schemeClr val="tx2"/>
                    </a:gs>
                    <a:gs pos="100000">
                      <a:schemeClr val="tx2"/>
                    </a:gs>
                  </a:gsLst>
                  <a:lin ang="5400000" scaled="0"/>
                </a:gradFill>
              </a:rPr>
              <a:t>modelos</a:t>
            </a:r>
            <a:endParaRPr lang="en-US" sz="4000" dirty="0">
              <a:gradFill>
                <a:gsLst>
                  <a:gs pos="0">
                    <a:schemeClr val="tx2"/>
                  </a:gs>
                  <a:gs pos="100000">
                    <a:schemeClr val="tx2"/>
                  </a:gs>
                </a:gsLst>
                <a:lin ang="5400000" scaled="0"/>
              </a:gradFill>
            </a:endParaRPr>
          </a:p>
        </p:txBody>
      </p:sp>
      <p:sp>
        <p:nvSpPr>
          <p:cNvPr id="5" name="Text Placeholder 2"/>
          <p:cNvSpPr txBox="1">
            <a:spLocks/>
          </p:cNvSpPr>
          <p:nvPr/>
        </p:nvSpPr>
        <p:spPr>
          <a:xfrm>
            <a:off x="427038" y="2095199"/>
            <a:ext cx="11887200"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Servicios</a:t>
            </a:r>
            <a:r>
              <a:rPr lang="en-US" dirty="0"/>
              <a:t> </a:t>
            </a:r>
            <a:r>
              <a:rPr lang="en-US" dirty="0" err="1"/>
              <a:t>soportados</a:t>
            </a:r>
            <a:r>
              <a:rPr lang="en-US" dirty="0"/>
              <a:t> </a:t>
            </a:r>
            <a:r>
              <a:rPr lang="en-US" dirty="0" err="1"/>
              <a:t>en</a:t>
            </a:r>
            <a:r>
              <a:rPr lang="en-US" dirty="0"/>
              <a:t> Resource Manager </a:t>
            </a:r>
            <a:r>
              <a:rPr lang="en-US" dirty="0">
                <a:hlinkClick r:id="rId3"/>
              </a:rPr>
              <a:t>-&gt;</a:t>
            </a:r>
            <a:endParaRPr lang="en-US" dirty="0"/>
          </a:p>
          <a:p>
            <a:pPr lvl="1"/>
            <a:r>
              <a:rPr lang="en-US" dirty="0" err="1"/>
              <a:t>Soportado</a:t>
            </a:r>
            <a:r>
              <a:rPr lang="en-US" dirty="0"/>
              <a:t> </a:t>
            </a:r>
            <a:r>
              <a:rPr lang="en-US" dirty="0" err="1"/>
              <a:t>parcialmente</a:t>
            </a:r>
            <a:r>
              <a:rPr lang="en-US" dirty="0"/>
              <a:t>: Cloud Services, Virtual Networks y VM</a:t>
            </a:r>
          </a:p>
          <a:p>
            <a:pPr lvl="1"/>
            <a:r>
              <a:rPr lang="en-US" dirty="0"/>
              <a:t>No </a:t>
            </a:r>
            <a:r>
              <a:rPr lang="en-US" dirty="0" err="1"/>
              <a:t>esta</a:t>
            </a:r>
            <a:r>
              <a:rPr lang="en-US" dirty="0"/>
              <a:t> </a:t>
            </a:r>
            <a:r>
              <a:rPr lang="en-US" dirty="0" err="1"/>
              <a:t>soportado</a:t>
            </a:r>
            <a:r>
              <a:rPr lang="en-US" dirty="0"/>
              <a:t>: </a:t>
            </a:r>
            <a:r>
              <a:rPr lang="en-US" dirty="0" err="1"/>
              <a:t>StorSimple</a:t>
            </a:r>
            <a:r>
              <a:rPr lang="en-US" dirty="0"/>
              <a:t>, RemoteApp</a:t>
            </a:r>
          </a:p>
          <a:p>
            <a:pPr lvl="1"/>
            <a:r>
              <a:rPr lang="en-US" dirty="0" err="1"/>
              <a:t>Soportado</a:t>
            </a:r>
            <a:r>
              <a:rPr lang="en-US" dirty="0"/>
              <a:t> complete: </a:t>
            </a:r>
            <a:r>
              <a:rPr lang="en-US" dirty="0" err="1"/>
              <a:t>todos</a:t>
            </a:r>
            <a:r>
              <a:rPr lang="en-US" dirty="0"/>
              <a:t> </a:t>
            </a:r>
            <a:r>
              <a:rPr lang="en-US" dirty="0" err="1"/>
              <a:t>los</a:t>
            </a:r>
            <a:r>
              <a:rPr lang="en-US" dirty="0"/>
              <a:t> </a:t>
            </a:r>
            <a:r>
              <a:rPr lang="en-US" dirty="0" err="1"/>
              <a:t>demás</a:t>
            </a:r>
            <a:endParaRPr lang="en-US" dirty="0"/>
          </a:p>
          <a:p>
            <a:r>
              <a:rPr lang="en-US" dirty="0" err="1"/>
              <a:t>Otras</a:t>
            </a:r>
            <a:r>
              <a:rPr lang="en-US" dirty="0"/>
              <a:t> </a:t>
            </a:r>
            <a:r>
              <a:rPr lang="en-US" dirty="0" err="1"/>
              <a:t>consideraciones</a:t>
            </a:r>
            <a:endParaRPr lang="en-US" dirty="0"/>
          </a:p>
          <a:p>
            <a:pPr lvl="1"/>
            <a:r>
              <a:rPr lang="en-US" dirty="0"/>
              <a:t>Las VMs </a:t>
            </a:r>
            <a:r>
              <a:rPr lang="en-US" dirty="0" err="1"/>
              <a:t>clásicas</a:t>
            </a:r>
            <a:r>
              <a:rPr lang="en-US" dirty="0"/>
              <a:t> no </a:t>
            </a:r>
            <a:r>
              <a:rPr lang="en-US" dirty="0" err="1"/>
              <a:t>pueden</a:t>
            </a:r>
            <a:r>
              <a:rPr lang="en-US" dirty="0"/>
              <a:t> </a:t>
            </a:r>
            <a:r>
              <a:rPr lang="en-US" dirty="0" err="1"/>
              <a:t>implementarse</a:t>
            </a:r>
            <a:r>
              <a:rPr lang="en-US" dirty="0"/>
              <a:t> </a:t>
            </a:r>
            <a:r>
              <a:rPr lang="en-US" dirty="0" err="1"/>
              <a:t>en</a:t>
            </a:r>
            <a:r>
              <a:rPr lang="en-US" dirty="0"/>
              <a:t> </a:t>
            </a:r>
            <a:r>
              <a:rPr lang="en-US" dirty="0" err="1"/>
              <a:t>una</a:t>
            </a:r>
            <a:r>
              <a:rPr lang="en-US" dirty="0"/>
              <a:t> Red Virtual de ARM</a:t>
            </a:r>
          </a:p>
          <a:p>
            <a:pPr lvl="1"/>
            <a:r>
              <a:rPr lang="en-US" dirty="0"/>
              <a:t>Las VMs de ARM </a:t>
            </a:r>
            <a:r>
              <a:rPr lang="en-US" dirty="0" err="1"/>
              <a:t>deben</a:t>
            </a:r>
            <a:r>
              <a:rPr lang="en-US" dirty="0"/>
              <a:t> </a:t>
            </a:r>
            <a:r>
              <a:rPr lang="en-US" dirty="0" err="1"/>
              <a:t>incluirse</a:t>
            </a:r>
            <a:r>
              <a:rPr lang="en-US" dirty="0"/>
              <a:t> </a:t>
            </a:r>
            <a:r>
              <a:rPr lang="en-US" dirty="0" err="1"/>
              <a:t>siempre</a:t>
            </a:r>
            <a:r>
              <a:rPr lang="en-US" dirty="0"/>
              <a:t> </a:t>
            </a:r>
            <a:r>
              <a:rPr lang="en-US" dirty="0" err="1"/>
              <a:t>en</a:t>
            </a:r>
            <a:r>
              <a:rPr lang="en-US" dirty="0"/>
              <a:t> </a:t>
            </a:r>
            <a:r>
              <a:rPr lang="en-US" dirty="0" err="1"/>
              <a:t>una</a:t>
            </a:r>
            <a:r>
              <a:rPr lang="en-US" dirty="0"/>
              <a:t> Red Virtual</a:t>
            </a:r>
          </a:p>
          <a:p>
            <a:pPr lvl="1"/>
            <a:endParaRPr lang="en-US" dirty="0"/>
          </a:p>
        </p:txBody>
      </p:sp>
    </p:spTree>
    <p:extLst>
      <p:ext uri="{BB962C8B-B14F-4D97-AF65-F5344CB8AC3E}">
        <p14:creationId xmlns:p14="http://schemas.microsoft.com/office/powerpoint/2010/main" val="59135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d7b89efc-599c-41ef-afcb-e0aecc35db08"/>
    <ds:schemaRef ds:uri="http://purl.org/dc/dcmitype/"/>
    <ds:schemaRef ds:uri="http://schemas.microsoft.com/office/2006/documentManagement/types"/>
    <ds:schemaRef ds:uri="http://purl.org/dc/elements/1.1/"/>
    <ds:schemaRef ds:uri="http://schemas.microsoft.com/office/2006/metadata/properties"/>
    <ds:schemaRef ds:uri="2b2dfeed-2da1-4ef4-b600-f5543001ef98"/>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3492</TotalTime>
  <Words>1069</Words>
  <Application>Microsoft Office PowerPoint</Application>
  <PresentationFormat>Personalizado</PresentationFormat>
  <Paragraphs>162</Paragraphs>
  <Slides>21</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宋体</vt:lpstr>
      <vt:lpstr>Arial</vt:lpstr>
      <vt:lpstr>Calibri</vt:lpstr>
      <vt:lpstr>Consolas</vt:lpstr>
      <vt:lpstr>Segoe UI</vt:lpstr>
      <vt:lpstr>Segoe UI Light</vt:lpstr>
      <vt:lpstr>Wingdings</vt:lpstr>
      <vt:lpstr>GCIO Summit 2016 Template - White</vt:lpstr>
      <vt:lpstr>Presentación de PowerPoint</vt:lpstr>
      <vt:lpstr>Migrando IaaS Clásico (ASM) a Azure Resource Manager (ARM)</vt:lpstr>
      <vt:lpstr>About</vt:lpstr>
      <vt:lpstr>Agenda</vt:lpstr>
      <vt:lpstr>Los modelos de implementación</vt:lpstr>
      <vt:lpstr>Presentación de PowerPoint</vt:lpstr>
      <vt:lpstr>Los modelos de implementación Diferencias entre los modelos</vt:lpstr>
      <vt:lpstr>Los modelos de implementación Diferencias entre los modelos</vt:lpstr>
      <vt:lpstr>Servicios disponibles en ARM Compatibilidad entre modelos</vt:lpstr>
      <vt:lpstr>Los modelos de implementación Qué debemos migrar</vt:lpstr>
      <vt:lpstr>Migración soportada  por la plataforma</vt:lpstr>
      <vt:lpstr>Migración soportada por la plataforma El proveedor de migración</vt:lpstr>
      <vt:lpstr>Migración soportada por la plataforma Consideraciones iniciales</vt:lpstr>
      <vt:lpstr>Migración soportada por la plataforma Ámbitos admitidos y no admitidos</vt:lpstr>
      <vt:lpstr>Migración soportada por la plataforma Experiencia de migración</vt:lpstr>
      <vt:lpstr>Demo</vt:lpstr>
      <vt:lpstr>Las herramientas de la comunidad</vt:lpstr>
      <vt:lpstr>Las herramientas de la comunidad ASM2ARM y migAz</vt:lpstr>
      <vt:lpstr>Demo</vt:lpstr>
      <vt:lpstr>Presentación de PowerPoint</vt:lpstr>
      <vt:lpstr>Presentación de PowerPoint</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Alejandro Almeida Garcia</cp:lastModifiedBy>
  <cp:revision>76</cp:revision>
  <dcterms:created xsi:type="dcterms:W3CDTF">2016-08-22T02:07:54Z</dcterms:created>
  <dcterms:modified xsi:type="dcterms:W3CDTF">2016-10-04T11:19:08Z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